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6" r:id="rId2"/>
    <p:sldId id="270" r:id="rId3"/>
    <p:sldId id="310" r:id="rId4"/>
    <p:sldId id="2147375906" r:id="rId5"/>
    <p:sldId id="2147375914" r:id="rId6"/>
    <p:sldId id="2147375907" r:id="rId7"/>
    <p:sldId id="2147375915" r:id="rId8"/>
    <p:sldId id="2147375908" r:id="rId9"/>
    <p:sldId id="2147375909" r:id="rId10"/>
    <p:sldId id="2147375910" r:id="rId11"/>
    <p:sldId id="2147375916" r:id="rId12"/>
    <p:sldId id="2147375911" r:id="rId13"/>
    <p:sldId id="2147375913" r:id="rId14"/>
    <p:sldId id="2147375917" r:id="rId15"/>
    <p:sldId id="2147375912" r:id="rId16"/>
    <p:sldId id="335" r:id="rId17"/>
    <p:sldId id="2147375904" r:id="rId18"/>
    <p:sldId id="317" r:id="rId19"/>
    <p:sldId id="258" r:id="rId20"/>
  </p:sldIdLst>
  <p:sldSz cx="9144000" cy="6858000" type="screen4x3"/>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BD88317-39CF-9DE6-9870-1F4F1E7ACB69}" name="National Education Collaboration Trust" initials="NECT" userId="S::Nect.Mainboardroom@nect.org.za::62d3d7dd-0315-4b14-90f8-3a7f2347122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pho Ramasodi" initials="MR" lastIdx="6" clrIdx="0">
    <p:extLst>
      <p:ext uri="{19B8F6BF-5375-455C-9EA6-DF929625EA0E}">
        <p15:presenceInfo xmlns:p15="http://schemas.microsoft.com/office/powerpoint/2012/main" userId="S::mpho@nect.org.za::90d3cbb5-d765-449d-ac29-cfaf0b3f993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99" autoAdjust="0"/>
    <p:restoredTop sz="94660"/>
  </p:normalViewPr>
  <p:slideViewPr>
    <p:cSldViewPr>
      <p:cViewPr varScale="1">
        <p:scale>
          <a:sx n="63" d="100"/>
          <a:sy n="63" d="100"/>
        </p:scale>
        <p:origin x="1400" y="5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34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5347"/>
          </a:xfrm>
          <a:prstGeom prst="rect">
            <a:avLst/>
          </a:prstGeom>
        </p:spPr>
        <p:txBody>
          <a:bodyPr vert="horz" lIns="91440" tIns="45720" rIns="91440" bIns="45720" rtlCol="0"/>
          <a:lstStyle>
            <a:lvl1pPr algn="r">
              <a:defRPr sz="1200"/>
            </a:lvl1pPr>
          </a:lstStyle>
          <a:p>
            <a:fld id="{A583F69D-E187-4D48-BAC2-8F6FD42EAE46}" type="datetimeFigureOut">
              <a:rPr lang="en-US" smtClean="0"/>
              <a:t>6/18/2026</a:t>
            </a:fld>
            <a:endParaRPr lang="en-US"/>
          </a:p>
        </p:txBody>
      </p:sp>
      <p:sp>
        <p:nvSpPr>
          <p:cNvPr id="4" name="Footer Placeholder 3"/>
          <p:cNvSpPr>
            <a:spLocks noGrp="1"/>
          </p:cNvSpPr>
          <p:nvPr>
            <p:ph type="ftr" sz="quarter" idx="2"/>
          </p:nvPr>
        </p:nvSpPr>
        <p:spPr>
          <a:xfrm>
            <a:off x="0" y="9377317"/>
            <a:ext cx="2945659" cy="49534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377317"/>
            <a:ext cx="2945659" cy="495346"/>
          </a:xfrm>
          <a:prstGeom prst="rect">
            <a:avLst/>
          </a:prstGeom>
        </p:spPr>
        <p:txBody>
          <a:bodyPr vert="horz" lIns="91440" tIns="45720" rIns="91440" bIns="45720" rtlCol="0" anchor="b"/>
          <a:lstStyle>
            <a:lvl1pPr algn="r">
              <a:defRPr sz="1200"/>
            </a:lvl1pPr>
          </a:lstStyle>
          <a:p>
            <a:fld id="{BD314FA1-ED40-4530-BA3C-8732BA5976E5}" type="slidenum">
              <a:rPr lang="en-US" smtClean="0"/>
              <a:t>‹#›</a:t>
            </a:fld>
            <a:endParaRPr lang="en-US"/>
          </a:p>
        </p:txBody>
      </p:sp>
    </p:spTree>
    <p:extLst>
      <p:ext uri="{BB962C8B-B14F-4D97-AF65-F5344CB8AC3E}">
        <p14:creationId xmlns:p14="http://schemas.microsoft.com/office/powerpoint/2010/main" val="2111966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56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1"/>
            <a:ext cx="2945659" cy="495656"/>
          </a:xfrm>
          <a:prstGeom prst="rect">
            <a:avLst/>
          </a:prstGeom>
        </p:spPr>
        <p:txBody>
          <a:bodyPr vert="horz" lIns="91440" tIns="45720" rIns="91440" bIns="45720" rtlCol="0"/>
          <a:lstStyle>
            <a:lvl1pPr algn="r">
              <a:defRPr sz="1200"/>
            </a:lvl1pPr>
          </a:lstStyle>
          <a:p>
            <a:fld id="{F6E068E5-36EE-4C31-8925-BAB106322525}" type="datetimeFigureOut">
              <a:rPr lang="en-US" smtClean="0"/>
              <a:t>6/18/2026</a:t>
            </a:fld>
            <a:endParaRPr lang="en-US"/>
          </a:p>
        </p:txBody>
      </p:sp>
      <p:sp>
        <p:nvSpPr>
          <p:cNvPr id="4" name="Slide Image Placeholder 3"/>
          <p:cNvSpPr>
            <a:spLocks noGrp="1" noRot="1" noChangeAspect="1"/>
          </p:cNvSpPr>
          <p:nvPr>
            <p:ph type="sldImg" idx="2"/>
          </p:nvPr>
        </p:nvSpPr>
        <p:spPr>
          <a:xfrm>
            <a:off x="1177925" y="1233488"/>
            <a:ext cx="4441825" cy="33321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50883"/>
            <a:ext cx="5438140" cy="388769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7007"/>
            <a:ext cx="2945659" cy="49565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377007"/>
            <a:ext cx="2945659" cy="495656"/>
          </a:xfrm>
          <a:prstGeom prst="rect">
            <a:avLst/>
          </a:prstGeom>
        </p:spPr>
        <p:txBody>
          <a:bodyPr vert="horz" lIns="91440" tIns="45720" rIns="91440" bIns="45720" rtlCol="0" anchor="b"/>
          <a:lstStyle>
            <a:lvl1pPr algn="r">
              <a:defRPr sz="1200"/>
            </a:lvl1pPr>
          </a:lstStyle>
          <a:p>
            <a:fld id="{D32C1011-85F4-4F3F-8962-725340665791}" type="slidenum">
              <a:rPr lang="en-US" smtClean="0"/>
              <a:t>‹#›</a:t>
            </a:fld>
            <a:endParaRPr lang="en-US"/>
          </a:p>
        </p:txBody>
      </p:sp>
    </p:spTree>
    <p:extLst>
      <p:ext uri="{BB962C8B-B14F-4D97-AF65-F5344CB8AC3E}">
        <p14:creationId xmlns:p14="http://schemas.microsoft.com/office/powerpoint/2010/main" val="3208621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88840"/>
            <a:ext cx="77724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371600" y="3573016"/>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a:p>
        </p:txBody>
      </p:sp>
    </p:spTree>
    <p:extLst>
      <p:ext uri="{BB962C8B-B14F-4D97-AF65-F5344CB8AC3E}">
        <p14:creationId xmlns:p14="http://schemas.microsoft.com/office/powerpoint/2010/main" val="1454420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4021440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7074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1135147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3646379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p>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E2C0AE55-7E06-4976-960B-3D98813CB3CF}" type="slidenum">
              <a:rPr lang="en-ZA" smtClean="0"/>
              <a:t>‹#›</a:t>
            </a:fld>
            <a:endParaRPr lang="en-ZA"/>
          </a:p>
        </p:txBody>
      </p:sp>
    </p:spTree>
    <p:extLst>
      <p:ext uri="{BB962C8B-B14F-4D97-AF65-F5344CB8AC3E}">
        <p14:creationId xmlns:p14="http://schemas.microsoft.com/office/powerpoint/2010/main" val="1017489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E2C0AE55-7E06-4976-960B-3D98813CB3CF}" type="slidenum">
              <a:rPr lang="en-ZA" smtClean="0"/>
              <a:t>‹#›</a:t>
            </a:fld>
            <a:endParaRPr lang="en-ZA"/>
          </a:p>
        </p:txBody>
      </p:sp>
    </p:spTree>
    <p:extLst>
      <p:ext uri="{BB962C8B-B14F-4D97-AF65-F5344CB8AC3E}">
        <p14:creationId xmlns:p14="http://schemas.microsoft.com/office/powerpoint/2010/main" val="1024921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E2C0AE55-7E06-4976-960B-3D98813CB3CF}" type="slidenum">
              <a:rPr lang="en-ZA" smtClean="0"/>
              <a:t>‹#›</a:t>
            </a:fld>
            <a:endParaRPr lang="en-ZA"/>
          </a:p>
        </p:txBody>
      </p:sp>
    </p:spTree>
    <p:extLst>
      <p:ext uri="{BB962C8B-B14F-4D97-AF65-F5344CB8AC3E}">
        <p14:creationId xmlns:p14="http://schemas.microsoft.com/office/powerpoint/2010/main" val="4025031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ZA"/>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E2C0AE55-7E06-4976-960B-3D98813CB3CF}" type="slidenum">
              <a:rPr lang="en-ZA" smtClean="0"/>
              <a:t>‹#›</a:t>
            </a:fld>
            <a:endParaRPr lang="en-ZA"/>
          </a:p>
        </p:txBody>
      </p:sp>
    </p:spTree>
    <p:extLst>
      <p:ext uri="{BB962C8B-B14F-4D97-AF65-F5344CB8AC3E}">
        <p14:creationId xmlns:p14="http://schemas.microsoft.com/office/powerpoint/2010/main" val="2915274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E2C0AE55-7E06-4976-960B-3D98813CB3CF}" type="slidenum">
              <a:rPr lang="en-ZA" smtClean="0"/>
              <a:t>‹#›</a:t>
            </a:fld>
            <a:endParaRPr lang="en-ZA"/>
          </a:p>
        </p:txBody>
      </p:sp>
    </p:spTree>
    <p:extLst>
      <p:ext uri="{BB962C8B-B14F-4D97-AF65-F5344CB8AC3E}">
        <p14:creationId xmlns:p14="http://schemas.microsoft.com/office/powerpoint/2010/main" val="3459249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E2C0AE55-7E06-4976-960B-3D98813CB3CF}" type="slidenum">
              <a:rPr lang="en-ZA" smtClean="0"/>
              <a:t>‹#›</a:t>
            </a:fld>
            <a:endParaRPr lang="en-ZA"/>
          </a:p>
        </p:txBody>
      </p:sp>
    </p:spTree>
    <p:extLst>
      <p:ext uri="{BB962C8B-B14F-4D97-AF65-F5344CB8AC3E}">
        <p14:creationId xmlns:p14="http://schemas.microsoft.com/office/powerpoint/2010/main" val="10103637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ZA"/>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C0AE55-7E06-4976-960B-3D98813CB3CF}" type="slidenum">
              <a:rPr lang="en-ZA" smtClean="0"/>
              <a:t>‹#›</a:t>
            </a:fld>
            <a:endParaRPr lang="en-ZA"/>
          </a:p>
        </p:txBody>
      </p:sp>
    </p:spTree>
    <p:extLst>
      <p:ext uri="{BB962C8B-B14F-4D97-AF65-F5344CB8AC3E}">
        <p14:creationId xmlns:p14="http://schemas.microsoft.com/office/powerpoint/2010/main" val="4810298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79512" y="1108323"/>
            <a:ext cx="8856984" cy="1470025"/>
          </a:xfrm>
        </p:spPr>
        <p:txBody>
          <a:bodyPr>
            <a:noAutofit/>
          </a:bodyPr>
          <a:lstStyle/>
          <a:p>
            <a:pPr>
              <a:defRPr/>
            </a:pPr>
            <a:r>
              <a:rPr lang="en-US" sz="4800" b="1" dirty="0"/>
              <a:t>The Future of Technical Education and the Role of Schools in Expanding Vocational Education in South Africa</a:t>
            </a:r>
            <a:endParaRPr lang="en-ZA" sz="4800" b="1" dirty="0">
              <a:solidFill>
                <a:schemeClr val="accent2">
                  <a:lumMod val="50000"/>
                </a:schemeClr>
              </a:solidFill>
            </a:endParaRPr>
          </a:p>
        </p:txBody>
      </p:sp>
      <p:sp>
        <p:nvSpPr>
          <p:cNvPr id="3" name="Subtitle 2"/>
          <p:cNvSpPr>
            <a:spLocks noGrp="1"/>
          </p:cNvSpPr>
          <p:nvPr>
            <p:ph type="subTitle" idx="1"/>
          </p:nvPr>
        </p:nvSpPr>
        <p:spPr>
          <a:xfrm>
            <a:off x="0" y="3429000"/>
            <a:ext cx="9144000" cy="1968624"/>
          </a:xfrm>
        </p:spPr>
        <p:txBody>
          <a:bodyPr>
            <a:normAutofit fontScale="85000" lnSpcReduction="20000"/>
          </a:bodyPr>
          <a:lstStyle/>
          <a:p>
            <a:endParaRPr lang="en-ZA" sz="5100" b="1" dirty="0">
              <a:solidFill>
                <a:schemeClr val="accent2">
                  <a:lumMod val="50000"/>
                </a:schemeClr>
              </a:solidFill>
              <a:latin typeface="+mj-lt"/>
            </a:endParaRPr>
          </a:p>
          <a:p>
            <a:r>
              <a:rPr lang="en-ZA" sz="5100" b="1" dirty="0">
                <a:solidFill>
                  <a:schemeClr val="accent2">
                    <a:lumMod val="50000"/>
                  </a:schemeClr>
                </a:solidFill>
                <a:latin typeface="+mj-lt"/>
              </a:rPr>
              <a:t>Presenter: Ms Desiree Letshwiti</a:t>
            </a:r>
          </a:p>
          <a:p>
            <a:r>
              <a:rPr lang="en-ZA" sz="5100" b="1" dirty="0">
                <a:solidFill>
                  <a:schemeClr val="accent2">
                    <a:lumMod val="50000"/>
                  </a:schemeClr>
                </a:solidFill>
                <a:latin typeface="+mj-lt"/>
              </a:rPr>
              <a:t>Date :18 June 2026</a:t>
            </a:r>
          </a:p>
        </p:txBody>
      </p:sp>
      <p:sp>
        <p:nvSpPr>
          <p:cNvPr id="4" name="Subtitle 2"/>
          <p:cNvSpPr txBox="1">
            <a:spLocks/>
          </p:cNvSpPr>
          <p:nvPr/>
        </p:nvSpPr>
        <p:spPr>
          <a:xfrm>
            <a:off x="1328850" y="3645024"/>
            <a:ext cx="6400800" cy="1752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en-ZA" sz="2400" b="1" dirty="0">
              <a:solidFill>
                <a:schemeClr val="accent6">
                  <a:lumMod val="50000"/>
                </a:schemeClr>
              </a:solidFill>
              <a:latin typeface="Century Gothic" panose="020B0502020202020204" pitchFamily="34" charset="0"/>
            </a:endParaRPr>
          </a:p>
        </p:txBody>
      </p:sp>
    </p:spTree>
    <p:extLst>
      <p:ext uri="{BB962C8B-B14F-4D97-AF65-F5344CB8AC3E}">
        <p14:creationId xmlns:p14="http://schemas.microsoft.com/office/powerpoint/2010/main" val="4178644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191" y="260648"/>
            <a:ext cx="8229600" cy="850105"/>
          </a:xfrm>
          <a:noFill/>
        </p:spPr>
        <p:txBody>
          <a:bodyPr/>
          <a:lstStyle/>
          <a:p>
            <a:r>
              <a:rPr lang="en-US" b="1" dirty="0"/>
              <a:t>PRESENTATION OUTLINE</a:t>
            </a:r>
            <a:endParaRPr lang="en-ZA" b="1" dirty="0"/>
          </a:p>
        </p:txBody>
      </p:sp>
      <p:sp>
        <p:nvSpPr>
          <p:cNvPr id="3" name="Content Placeholder 2"/>
          <p:cNvSpPr>
            <a:spLocks noGrp="1"/>
          </p:cNvSpPr>
          <p:nvPr>
            <p:ph idx="1"/>
          </p:nvPr>
        </p:nvSpPr>
        <p:spPr>
          <a:xfrm>
            <a:off x="107504" y="1196752"/>
            <a:ext cx="8928992" cy="5400600"/>
          </a:xfrm>
        </p:spPr>
        <p:txBody>
          <a:bodyPr>
            <a:normAutofit fontScale="92500" lnSpcReduction="10000"/>
          </a:bodyPr>
          <a:lstStyle/>
          <a:p>
            <a:pPr marL="514350" indent="-514350">
              <a:buFont typeface="+mj-lt"/>
              <a:buAutoNum type="arabicPeriod"/>
            </a:pPr>
            <a:r>
              <a:rPr lang="en-US" sz="2800" dirty="0"/>
              <a:t>Purpose of Presentation </a:t>
            </a:r>
          </a:p>
          <a:p>
            <a:pPr marL="514350" indent="-514350">
              <a:buFont typeface="+mj-lt"/>
              <a:buAutoNum type="arabicPeriod"/>
            </a:pPr>
            <a:r>
              <a:rPr lang="en-US" sz="2800" dirty="0"/>
              <a:t>Introduction </a:t>
            </a:r>
          </a:p>
          <a:p>
            <a:pPr marL="514350" indent="-514350">
              <a:buFont typeface="+mj-lt"/>
              <a:buAutoNum type="arabicPeriod"/>
            </a:pPr>
            <a:r>
              <a:rPr lang="en-US" sz="2800" dirty="0"/>
              <a:t>International Landscape and Trends</a:t>
            </a:r>
            <a:r>
              <a:rPr lang="en-US" sz="2800" dirty="0">
                <a:solidFill>
                  <a:schemeClr val="accent2">
                    <a:lumMod val="50000"/>
                  </a:schemeClr>
                </a:solidFill>
              </a:rPr>
              <a:t> that  will shape the future </a:t>
            </a:r>
            <a:r>
              <a:rPr lang="en-US" sz="2800" dirty="0"/>
              <a:t>Conceptual Framing  of the Three Stream Model </a:t>
            </a:r>
          </a:p>
          <a:p>
            <a:pPr marL="514350" indent="-514350">
              <a:buFont typeface="+mj-lt"/>
              <a:buAutoNum type="arabicPeriod"/>
            </a:pPr>
            <a:r>
              <a:rPr lang="en-US" sz="2800" dirty="0"/>
              <a:t>Transition in Education </a:t>
            </a:r>
          </a:p>
          <a:p>
            <a:pPr marL="514350" indent="-514350">
              <a:buFont typeface="+mj-lt"/>
              <a:buAutoNum type="arabicPeriod"/>
            </a:pPr>
            <a:r>
              <a:rPr lang="en-US" sz="2800" dirty="0"/>
              <a:t>The Future of Technical Education</a:t>
            </a:r>
          </a:p>
          <a:p>
            <a:pPr marL="514350" indent="-514350">
              <a:buFont typeface="+mj-lt"/>
              <a:buAutoNum type="arabicPeriod"/>
            </a:pPr>
            <a:r>
              <a:rPr lang="en-US" sz="2800" dirty="0"/>
              <a:t>Expansion  Technical High Schools and Schools of Skills</a:t>
            </a:r>
          </a:p>
          <a:p>
            <a:pPr marL="514350" indent="-514350">
              <a:buFont typeface="+mj-lt"/>
              <a:buAutoNum type="arabicPeriod"/>
            </a:pPr>
            <a:r>
              <a:rPr lang="en-US" sz="2800" dirty="0"/>
              <a:t>Strategies to make Technical subjects the subject of choice </a:t>
            </a:r>
          </a:p>
          <a:p>
            <a:pPr marL="514350" indent="-514350">
              <a:buFont typeface="+mj-lt"/>
              <a:buAutoNum type="arabicPeriod"/>
            </a:pPr>
            <a:r>
              <a:rPr lang="en-US" sz="2800" dirty="0"/>
              <a:t>Risks and Constraints</a:t>
            </a:r>
          </a:p>
          <a:p>
            <a:pPr marL="514350" indent="-514350">
              <a:buFont typeface="+mj-lt"/>
              <a:buAutoNum type="arabicPeriod"/>
            </a:pPr>
            <a:r>
              <a:rPr lang="en-US" sz="2800" dirty="0"/>
              <a:t>Partnerships  and Benefits </a:t>
            </a:r>
          </a:p>
          <a:p>
            <a:pPr marL="514350" indent="-514350">
              <a:buFont typeface="+mj-lt"/>
              <a:buAutoNum type="arabicPeriod"/>
            </a:pPr>
            <a:r>
              <a:rPr lang="en-US" sz="2800" dirty="0"/>
              <a:t>Vision for 2035</a:t>
            </a:r>
          </a:p>
          <a:p>
            <a:pPr marL="514350" indent="-514350">
              <a:buFont typeface="+mj-lt"/>
              <a:buAutoNum type="arabicPeriod"/>
            </a:pPr>
            <a:r>
              <a:rPr lang="en-US" sz="2800" dirty="0"/>
              <a:t>Conclusion </a:t>
            </a:r>
          </a:p>
          <a:p>
            <a:pPr marL="514350" indent="-514350">
              <a:buFont typeface="+mj-lt"/>
              <a:buAutoNum type="arabicPeriod"/>
            </a:pPr>
            <a:endParaRPr lang="en-US" dirty="0"/>
          </a:p>
          <a:p>
            <a:pPr lvl="1"/>
            <a:endParaRPr lang="en-US" dirty="0"/>
          </a:p>
          <a:p>
            <a:pPr lvl="1"/>
            <a:endParaRPr lang="en-US" dirty="0"/>
          </a:p>
          <a:p>
            <a:pPr lvl="1"/>
            <a:endParaRPr lang="en-US" dirty="0"/>
          </a:p>
          <a:p>
            <a:pPr lvl="1"/>
            <a:endParaRPr lang="en-US" dirty="0"/>
          </a:p>
          <a:p>
            <a:pPr lvl="1"/>
            <a:endParaRPr lang="en-ZA" dirty="0"/>
          </a:p>
        </p:txBody>
      </p:sp>
    </p:spTree>
    <p:extLst>
      <p:ext uri="{BB962C8B-B14F-4D97-AF65-F5344CB8AC3E}">
        <p14:creationId xmlns:p14="http://schemas.microsoft.com/office/powerpoint/2010/main" val="1937572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3CBA9-0D1C-4A9C-AAE2-2FD56DB8954F}"/>
              </a:ext>
            </a:extLst>
          </p:cNvPr>
          <p:cNvSpPr>
            <a:spLocks noGrp="1"/>
          </p:cNvSpPr>
          <p:nvPr>
            <p:ph type="title"/>
          </p:nvPr>
        </p:nvSpPr>
        <p:spPr/>
        <p:txBody>
          <a:bodyPr/>
          <a:lstStyle/>
          <a:p>
            <a:r>
              <a:rPr lang="en-US" b="1" dirty="0">
                <a:solidFill>
                  <a:schemeClr val="accent2">
                    <a:lumMod val="50000"/>
                  </a:schemeClr>
                </a:solidFill>
              </a:rPr>
              <a:t>Purpose of Presentation </a:t>
            </a:r>
            <a:endParaRPr lang="en-ZA" b="1" dirty="0">
              <a:solidFill>
                <a:schemeClr val="accent2">
                  <a:lumMod val="50000"/>
                </a:schemeClr>
              </a:solidFill>
            </a:endParaRPr>
          </a:p>
        </p:txBody>
      </p:sp>
      <p:sp>
        <p:nvSpPr>
          <p:cNvPr id="3" name="Content Placeholder 2">
            <a:extLst>
              <a:ext uri="{FF2B5EF4-FFF2-40B4-BE49-F238E27FC236}">
                <a16:creationId xmlns:a16="http://schemas.microsoft.com/office/drawing/2014/main" id="{243C9DE7-4E08-4803-8E5F-3B92D65D2686}"/>
              </a:ext>
            </a:extLst>
          </p:cNvPr>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r>
              <a:rPr lang="en-US" b="1" dirty="0"/>
              <a:t>TO PRESENT  ABOUT THE FUTURE OF TECHNICAL EDUCATION AND THE ROLE OF SCHOOLS IN EXPANDING VOCATIONAL EDUCATION IN SOUTH AFRICA  AT THE  2026 TECHNESENET SCHOOL MANAGEMENT TEAM SEMINAR</a:t>
            </a:r>
            <a:endParaRPr lang="en-ZA" b="1" dirty="0"/>
          </a:p>
        </p:txBody>
      </p:sp>
    </p:spTree>
    <p:extLst>
      <p:ext uri="{BB962C8B-B14F-4D97-AF65-F5344CB8AC3E}">
        <p14:creationId xmlns:p14="http://schemas.microsoft.com/office/powerpoint/2010/main" val="4098245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3C8CA-9D3A-2E09-C4C8-8F8D79F518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8CCFDC-B5F0-BD6F-5369-7CB3C5464FC8}"/>
              </a:ext>
            </a:extLst>
          </p:cNvPr>
          <p:cNvSpPr>
            <a:spLocks noGrp="1"/>
          </p:cNvSpPr>
          <p:nvPr>
            <p:ph type="title"/>
          </p:nvPr>
        </p:nvSpPr>
        <p:spPr>
          <a:xfrm>
            <a:off x="457200" y="116633"/>
            <a:ext cx="8229600" cy="864096"/>
          </a:xfrm>
        </p:spPr>
        <p:txBody>
          <a:bodyPr>
            <a:normAutofit/>
          </a:bodyPr>
          <a:lstStyle/>
          <a:p>
            <a:r>
              <a:rPr lang="en-US" b="1" dirty="0">
                <a:solidFill>
                  <a:schemeClr val="accent2">
                    <a:lumMod val="50000"/>
                  </a:schemeClr>
                </a:solidFill>
              </a:rPr>
              <a:t>Introduction </a:t>
            </a:r>
            <a:endParaRPr lang="en-ZA" b="1" dirty="0">
              <a:solidFill>
                <a:schemeClr val="accent2">
                  <a:lumMod val="50000"/>
                </a:schemeClr>
              </a:solidFill>
            </a:endParaRPr>
          </a:p>
        </p:txBody>
      </p:sp>
      <p:sp>
        <p:nvSpPr>
          <p:cNvPr id="3" name="Content Placeholder 2">
            <a:extLst>
              <a:ext uri="{FF2B5EF4-FFF2-40B4-BE49-F238E27FC236}">
                <a16:creationId xmlns:a16="http://schemas.microsoft.com/office/drawing/2014/main" id="{A0CFA17D-3287-A5C4-9A0E-BF087597EE35}"/>
              </a:ext>
            </a:extLst>
          </p:cNvPr>
          <p:cNvSpPr>
            <a:spLocks noGrp="1"/>
          </p:cNvSpPr>
          <p:nvPr>
            <p:ph idx="1"/>
          </p:nvPr>
        </p:nvSpPr>
        <p:spPr>
          <a:xfrm>
            <a:off x="179512" y="764704"/>
            <a:ext cx="8784976" cy="6408712"/>
          </a:xfrm>
        </p:spPr>
        <p:txBody>
          <a:bodyPr>
            <a:normAutofit/>
          </a:bodyPr>
          <a:lstStyle/>
          <a:p>
            <a:pPr marL="0" indent="0">
              <a:buNone/>
            </a:pPr>
            <a:r>
              <a:rPr lang="en-US" sz="3600" dirty="0"/>
              <a:t>Why This Conversation Matters</a:t>
            </a:r>
            <a:endParaRPr lang="en-US" sz="2800" dirty="0"/>
          </a:p>
          <a:p>
            <a:pPr marL="0" indent="0">
              <a:buNone/>
            </a:pPr>
            <a:r>
              <a:rPr lang="en-US" sz="2800" dirty="0"/>
              <a:t>The real question is whether our schools are adequately preparing learners for the opportunities and challenges of the future?</a:t>
            </a:r>
          </a:p>
          <a:p>
            <a:pPr marL="0" indent="0">
              <a:buNone/>
            </a:pPr>
            <a:r>
              <a:rPr lang="en-US" sz="2800" dirty="0"/>
              <a:t>South Africa is entering a period  where  technical and vocational education is  increasingly recognised as a key driver of Economic growth, industrialisation, and Job Creation </a:t>
            </a:r>
          </a:p>
          <a:p>
            <a:pPr marL="0" indent="0">
              <a:buNone/>
            </a:pPr>
            <a:r>
              <a:rPr lang="en-US" sz="2800" dirty="0"/>
              <a:t>. Government policy is increasingly shifting from an education system dominated by academic pathways towards one that values </a:t>
            </a:r>
            <a:r>
              <a:rPr lang="en-US" sz="2800" b="1" dirty="0"/>
              <a:t>academic, vocational and occupational learning equally</a:t>
            </a:r>
            <a:r>
              <a:rPr lang="en-US" sz="2800" dirty="0"/>
              <a:t>.</a:t>
            </a:r>
            <a:endParaRPr lang="en-GB" sz="2800" dirty="0">
              <a:effectLst/>
              <a:ea typeface="Calibri" panose="020F0502020204030204" pitchFamily="34" charset="0"/>
            </a:endParaRPr>
          </a:p>
        </p:txBody>
      </p:sp>
    </p:spTree>
    <p:extLst>
      <p:ext uri="{BB962C8B-B14F-4D97-AF65-F5344CB8AC3E}">
        <p14:creationId xmlns:p14="http://schemas.microsoft.com/office/powerpoint/2010/main" val="3711006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684FA-A6A0-6CE3-CA23-03ED859D2672}"/>
              </a:ext>
            </a:extLst>
          </p:cNvPr>
          <p:cNvSpPr>
            <a:spLocks noGrp="1"/>
          </p:cNvSpPr>
          <p:nvPr>
            <p:ph type="title"/>
          </p:nvPr>
        </p:nvSpPr>
        <p:spPr>
          <a:xfrm>
            <a:off x="179512" y="0"/>
            <a:ext cx="8229600" cy="1596689"/>
          </a:xfrm>
        </p:spPr>
        <p:txBody>
          <a:bodyPr>
            <a:normAutofit fontScale="90000"/>
          </a:bodyPr>
          <a:lstStyle/>
          <a:p>
            <a:r>
              <a:rPr lang="en-US" b="1" dirty="0"/>
              <a:t>International Landscape </a:t>
            </a:r>
            <a:r>
              <a:rPr lang="en-US" b="1" dirty="0" err="1"/>
              <a:t>and</a:t>
            </a:r>
            <a:r>
              <a:rPr lang="en-US" b="1" dirty="0" err="1">
                <a:solidFill>
                  <a:schemeClr val="accent2">
                    <a:lumMod val="50000"/>
                  </a:schemeClr>
                </a:solidFill>
              </a:rPr>
              <a:t>Trends</a:t>
            </a:r>
            <a:r>
              <a:rPr lang="en-US" b="1" dirty="0">
                <a:solidFill>
                  <a:schemeClr val="accent2">
                    <a:lumMod val="50000"/>
                  </a:schemeClr>
                </a:solidFill>
              </a:rPr>
              <a:t> that  will shape the future </a:t>
            </a:r>
            <a:endParaRPr lang="en-US" b="1" dirty="0"/>
          </a:p>
        </p:txBody>
      </p:sp>
      <p:sp>
        <p:nvSpPr>
          <p:cNvPr id="3" name="Content Placeholder 2">
            <a:extLst>
              <a:ext uri="{FF2B5EF4-FFF2-40B4-BE49-F238E27FC236}">
                <a16:creationId xmlns:a16="http://schemas.microsoft.com/office/drawing/2014/main" id="{CC423BC5-9700-1A31-2D18-C49BAE185B34}"/>
              </a:ext>
            </a:extLst>
          </p:cNvPr>
          <p:cNvSpPr>
            <a:spLocks noGrp="1"/>
          </p:cNvSpPr>
          <p:nvPr>
            <p:ph idx="1"/>
          </p:nvPr>
        </p:nvSpPr>
        <p:spPr>
          <a:xfrm>
            <a:off x="457200" y="1340768"/>
            <a:ext cx="8229600" cy="5517232"/>
          </a:xfrm>
        </p:spPr>
        <p:txBody>
          <a:bodyPr>
            <a:normAutofit fontScale="62500" lnSpcReduction="20000"/>
          </a:bodyPr>
          <a:lstStyle/>
          <a:p>
            <a:r>
              <a:rPr lang="en-US" sz="4500" dirty="0"/>
              <a:t>Germany ,Switzerland and  China : Countries with strong vocational system  and have demonstrated strong links between vocational education and economic competitiveness.</a:t>
            </a:r>
          </a:p>
          <a:p>
            <a:r>
              <a:rPr lang="en-US" sz="4500" dirty="0"/>
              <a:t>Skills for the Fourth and Fifth Industrial Revolutions</a:t>
            </a:r>
          </a:p>
          <a:p>
            <a:r>
              <a:rPr lang="en-US" sz="4500" dirty="0"/>
              <a:t>Future occupations will require competencies in robotics and automation, artificial intelligence, Renewable energy, electric vehicles and hydrogen technologies, and advanced manufacturing </a:t>
            </a:r>
          </a:p>
          <a:p>
            <a:r>
              <a:rPr lang="en-US" sz="4500" dirty="0"/>
              <a:t>Coding and data science, Mechatronics and engineering, Entrepreneurship and innovation </a:t>
            </a:r>
          </a:p>
          <a:p>
            <a:r>
              <a:rPr lang="en-US" sz="4500" dirty="0"/>
              <a:t>Technical education will therefore become increasingly technology-driven and industry-oriented. </a:t>
            </a:r>
          </a:p>
          <a:p>
            <a:endParaRPr lang="en-US" dirty="0"/>
          </a:p>
        </p:txBody>
      </p:sp>
    </p:spTree>
    <p:extLst>
      <p:ext uri="{BB962C8B-B14F-4D97-AF65-F5344CB8AC3E}">
        <p14:creationId xmlns:p14="http://schemas.microsoft.com/office/powerpoint/2010/main" val="2576044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1867E-48EB-D1CA-3970-C9A241380E55}"/>
              </a:ext>
            </a:extLst>
          </p:cNvPr>
          <p:cNvSpPr>
            <a:spLocks noGrp="1"/>
          </p:cNvSpPr>
          <p:nvPr>
            <p:ph type="title"/>
          </p:nvPr>
        </p:nvSpPr>
        <p:spPr/>
        <p:txBody>
          <a:bodyPr>
            <a:normAutofit fontScale="90000"/>
          </a:bodyPr>
          <a:lstStyle/>
          <a:p>
            <a:r>
              <a:rPr lang="en-US" dirty="0"/>
              <a:t>Building a Responsive Education System and </a:t>
            </a:r>
            <a:r>
              <a:rPr lang="en-US" dirty="0" err="1"/>
              <a:t>Transistion</a:t>
            </a:r>
            <a:r>
              <a:rPr lang="en-US" dirty="0"/>
              <a:t> in Education </a:t>
            </a:r>
          </a:p>
        </p:txBody>
      </p:sp>
      <p:sp>
        <p:nvSpPr>
          <p:cNvPr id="3" name="Content Placeholder 2">
            <a:extLst>
              <a:ext uri="{FF2B5EF4-FFF2-40B4-BE49-F238E27FC236}">
                <a16:creationId xmlns:a16="http://schemas.microsoft.com/office/drawing/2014/main" id="{0102ADC7-A6F0-6160-DD26-B855FBAF8CAE}"/>
              </a:ext>
            </a:extLst>
          </p:cNvPr>
          <p:cNvSpPr>
            <a:spLocks noGrp="1"/>
          </p:cNvSpPr>
          <p:nvPr>
            <p:ph idx="1"/>
          </p:nvPr>
        </p:nvSpPr>
        <p:spPr>
          <a:xfrm>
            <a:off x="457200" y="1417639"/>
            <a:ext cx="8229600" cy="5165721"/>
          </a:xfrm>
        </p:spPr>
        <p:txBody>
          <a:bodyPr>
            <a:normAutofit fontScale="70000" lnSpcReduction="20000"/>
          </a:bodyPr>
          <a:lstStyle/>
          <a:p>
            <a:endParaRPr lang="en-US" sz="2800" dirty="0"/>
          </a:p>
          <a:p>
            <a:r>
              <a:rPr lang="en-US" sz="3300" dirty="0"/>
              <a:t>The National Development Plan envisages substantial growth in artisan production to support economic development</a:t>
            </a:r>
          </a:p>
          <a:p>
            <a:r>
              <a:rPr lang="en-US" sz="3300" dirty="0"/>
              <a:t>South Africa is moving towards a </a:t>
            </a:r>
            <a:r>
              <a:rPr lang="en-US" sz="3300" b="1" dirty="0"/>
              <a:t>dual training model</a:t>
            </a:r>
            <a:r>
              <a:rPr lang="en-US" sz="3300" dirty="0"/>
              <a:t>, combining: Classroom learning, Practical workshop experience, and Workplace-based learning.</a:t>
            </a:r>
          </a:p>
          <a:p>
            <a:r>
              <a:rPr lang="en-US" sz="3300" dirty="0"/>
              <a:t>This approach aims to produce graduates who are immediately employable</a:t>
            </a:r>
          </a:p>
          <a:p>
            <a:r>
              <a:rPr lang="en-US" sz="3300" b="1" dirty="0"/>
              <a:t>Gradual replacement of theory-loaded programmes with </a:t>
            </a:r>
            <a:r>
              <a:rPr lang="en-US" sz="3300" dirty="0"/>
              <a:t>occupational qualifications based on actual workplace demands and developed together with industry partners. </a:t>
            </a:r>
          </a:p>
          <a:p>
            <a:r>
              <a:rPr lang="en-US" sz="3300" dirty="0"/>
              <a:t>Importance of Artisans and Technicians as needed by the South African Industrial Sector </a:t>
            </a:r>
          </a:p>
        </p:txBody>
      </p:sp>
    </p:spTree>
    <p:extLst>
      <p:ext uri="{BB962C8B-B14F-4D97-AF65-F5344CB8AC3E}">
        <p14:creationId xmlns:p14="http://schemas.microsoft.com/office/powerpoint/2010/main" val="3560377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DB663-77E5-403B-0FA2-C874517B9B82}"/>
              </a:ext>
            </a:extLst>
          </p:cNvPr>
          <p:cNvSpPr>
            <a:spLocks noGrp="1"/>
          </p:cNvSpPr>
          <p:nvPr>
            <p:ph type="title"/>
          </p:nvPr>
        </p:nvSpPr>
        <p:spPr>
          <a:xfrm>
            <a:off x="457200" y="116631"/>
            <a:ext cx="8229600" cy="1008114"/>
          </a:xfrm>
        </p:spPr>
        <p:txBody>
          <a:bodyPr/>
          <a:lstStyle/>
          <a:p>
            <a:r>
              <a:rPr lang="en-US" dirty="0"/>
              <a:t>The Future of Technical Education</a:t>
            </a:r>
          </a:p>
        </p:txBody>
      </p:sp>
      <p:sp>
        <p:nvSpPr>
          <p:cNvPr id="3" name="Content Placeholder 2">
            <a:extLst>
              <a:ext uri="{FF2B5EF4-FFF2-40B4-BE49-F238E27FC236}">
                <a16:creationId xmlns:a16="http://schemas.microsoft.com/office/drawing/2014/main" id="{9370529E-C854-2DBC-8D82-D1C768CECB05}"/>
              </a:ext>
            </a:extLst>
          </p:cNvPr>
          <p:cNvSpPr>
            <a:spLocks noGrp="1"/>
          </p:cNvSpPr>
          <p:nvPr>
            <p:ph idx="1"/>
          </p:nvPr>
        </p:nvSpPr>
        <p:spPr>
          <a:xfrm>
            <a:off x="457200" y="1124745"/>
            <a:ext cx="8229600" cy="5616624"/>
          </a:xfrm>
        </p:spPr>
        <p:txBody>
          <a:bodyPr>
            <a:normAutofit lnSpcReduction="10000"/>
          </a:bodyPr>
          <a:lstStyle/>
          <a:p>
            <a:r>
              <a:rPr lang="en-US" sz="2800" dirty="0"/>
              <a:t>Future programmes will increasingly focus on:</a:t>
            </a:r>
          </a:p>
          <a:p>
            <a:r>
              <a:rPr lang="en-US" sz="2800" dirty="0"/>
              <a:t>Industry-aligned curricula </a:t>
            </a:r>
          </a:p>
          <a:p>
            <a:r>
              <a:rPr lang="en-US" sz="2800" dirty="0"/>
              <a:t>Competency-based learning </a:t>
            </a:r>
          </a:p>
          <a:p>
            <a:r>
              <a:rPr lang="en-US" sz="2800" dirty="0"/>
              <a:t>Workplace-based learning </a:t>
            </a:r>
          </a:p>
          <a:p>
            <a:r>
              <a:rPr lang="en-US" sz="2800" dirty="0"/>
              <a:t>Digital technologies </a:t>
            </a:r>
          </a:p>
          <a:p>
            <a:r>
              <a:rPr lang="en-US" sz="2800" dirty="0"/>
              <a:t>Green economy skills </a:t>
            </a:r>
          </a:p>
          <a:p>
            <a:r>
              <a:rPr lang="en-US" sz="2800" dirty="0"/>
              <a:t>Entrepreneurship</a:t>
            </a:r>
          </a:p>
          <a:p>
            <a:r>
              <a:rPr lang="en-US" sz="2800" b="1" dirty="0"/>
              <a:t>Shift From:</a:t>
            </a:r>
          </a:p>
          <a:p>
            <a:r>
              <a:rPr lang="en-US" sz="2800" dirty="0"/>
              <a:t>Theory → Application</a:t>
            </a:r>
          </a:p>
          <a:p>
            <a:r>
              <a:rPr lang="en-US" sz="2800" dirty="0"/>
              <a:t>Knowledge → Competence</a:t>
            </a:r>
          </a:p>
          <a:p>
            <a:r>
              <a:rPr lang="en-US" sz="2800" dirty="0"/>
              <a:t>Schooling → Employability</a:t>
            </a:r>
          </a:p>
          <a:p>
            <a:endParaRPr lang="en-US" sz="2800" dirty="0"/>
          </a:p>
          <a:p>
            <a:endParaRPr lang="en-US" dirty="0"/>
          </a:p>
        </p:txBody>
      </p:sp>
    </p:spTree>
    <p:extLst>
      <p:ext uri="{BB962C8B-B14F-4D97-AF65-F5344CB8AC3E}">
        <p14:creationId xmlns:p14="http://schemas.microsoft.com/office/powerpoint/2010/main" val="2966740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5BD4B-0081-829A-6EC1-30137BEAA726}"/>
              </a:ext>
            </a:extLst>
          </p:cNvPr>
          <p:cNvSpPr>
            <a:spLocks noGrp="1"/>
          </p:cNvSpPr>
          <p:nvPr>
            <p:ph type="title"/>
          </p:nvPr>
        </p:nvSpPr>
        <p:spPr>
          <a:xfrm>
            <a:off x="457200" y="188641"/>
            <a:ext cx="8229600" cy="792088"/>
          </a:xfrm>
        </p:spPr>
        <p:txBody>
          <a:bodyPr/>
          <a:lstStyle/>
          <a:p>
            <a:r>
              <a:rPr lang="en-US" dirty="0"/>
              <a:t>The Strategic Role of Schools</a:t>
            </a:r>
          </a:p>
        </p:txBody>
      </p:sp>
      <p:sp>
        <p:nvSpPr>
          <p:cNvPr id="3" name="Content Placeholder 2">
            <a:extLst>
              <a:ext uri="{FF2B5EF4-FFF2-40B4-BE49-F238E27FC236}">
                <a16:creationId xmlns:a16="http://schemas.microsoft.com/office/drawing/2014/main" id="{72179721-8381-9B4F-97BC-B482D26E1422}"/>
              </a:ext>
            </a:extLst>
          </p:cNvPr>
          <p:cNvSpPr>
            <a:spLocks noGrp="1"/>
          </p:cNvSpPr>
          <p:nvPr>
            <p:ph idx="1"/>
          </p:nvPr>
        </p:nvSpPr>
        <p:spPr>
          <a:xfrm>
            <a:off x="899592" y="836712"/>
            <a:ext cx="8064896" cy="5361460"/>
          </a:xfrm>
        </p:spPr>
        <p:txBody>
          <a:bodyPr>
            <a:normAutofit fontScale="77500" lnSpcReduction="20000"/>
          </a:bodyPr>
          <a:lstStyle/>
          <a:p>
            <a:pPr marL="0" indent="0">
              <a:buNone/>
            </a:pPr>
            <a:endParaRPr lang="en-US" sz="2800" b="1" dirty="0"/>
          </a:p>
          <a:p>
            <a:pPr marL="0" indent="0">
              <a:buNone/>
            </a:pPr>
            <a:r>
              <a:rPr lang="en-US" sz="3600" b="1" dirty="0"/>
              <a:t>Centres of Innovation, Skills and Opportunity</a:t>
            </a:r>
          </a:p>
          <a:p>
            <a:r>
              <a:rPr lang="en-US" sz="3300" dirty="0"/>
              <a:t>Identify learner talents and interests early.</a:t>
            </a:r>
          </a:p>
          <a:p>
            <a:r>
              <a:rPr lang="en-US" sz="3300" dirty="0"/>
              <a:t>Develop practical competencies.</a:t>
            </a:r>
          </a:p>
          <a:p>
            <a:r>
              <a:rPr lang="en-US" sz="3300" dirty="0"/>
              <a:t>Implement the Three Stream Model</a:t>
            </a:r>
          </a:p>
          <a:p>
            <a:r>
              <a:rPr lang="en-US" sz="3300" dirty="0"/>
              <a:t>Provide and prepare learners with multiple pathways</a:t>
            </a:r>
          </a:p>
          <a:p>
            <a:r>
              <a:rPr lang="en-US" sz="3300" dirty="0"/>
              <a:t>Early exposure to career pathways</a:t>
            </a:r>
          </a:p>
          <a:p>
            <a:r>
              <a:rPr lang="en-US" sz="3300" dirty="0"/>
              <a:t>Introduction: Career guidance should challenge the misconception that university is the only route to success. </a:t>
            </a:r>
          </a:p>
          <a:p>
            <a:r>
              <a:rPr lang="en-US" sz="3300" dirty="0"/>
              <a:t> Advocacy for the Vocational-oriented and Occupational pathways </a:t>
            </a:r>
          </a:p>
          <a:p>
            <a:r>
              <a:rPr lang="en-US" sz="3300" dirty="0"/>
              <a:t>Become business Hubs and become self-reliant</a:t>
            </a:r>
          </a:p>
        </p:txBody>
      </p:sp>
    </p:spTree>
    <p:extLst>
      <p:ext uri="{BB962C8B-B14F-4D97-AF65-F5344CB8AC3E}">
        <p14:creationId xmlns:p14="http://schemas.microsoft.com/office/powerpoint/2010/main" val="4009791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72069-001F-D8EC-541B-DF30FDFD6875}"/>
              </a:ext>
            </a:extLst>
          </p:cNvPr>
          <p:cNvSpPr>
            <a:spLocks noGrp="1"/>
          </p:cNvSpPr>
          <p:nvPr>
            <p:ph type="title"/>
          </p:nvPr>
        </p:nvSpPr>
        <p:spPr/>
        <p:txBody>
          <a:bodyPr>
            <a:normAutofit fontScale="90000"/>
          </a:bodyPr>
          <a:lstStyle/>
          <a:p>
            <a:r>
              <a:rPr lang="en-US" dirty="0"/>
              <a:t>Expansion  Technical High Schools and Schools of Skills</a:t>
            </a:r>
          </a:p>
        </p:txBody>
      </p:sp>
      <p:sp>
        <p:nvSpPr>
          <p:cNvPr id="3" name="Content Placeholder 2">
            <a:extLst>
              <a:ext uri="{FF2B5EF4-FFF2-40B4-BE49-F238E27FC236}">
                <a16:creationId xmlns:a16="http://schemas.microsoft.com/office/drawing/2014/main" id="{DBB0CBC4-088A-CCB0-5CF6-3D5F74AA3C1B}"/>
              </a:ext>
            </a:extLst>
          </p:cNvPr>
          <p:cNvSpPr>
            <a:spLocks noGrp="1"/>
          </p:cNvSpPr>
          <p:nvPr>
            <p:ph idx="1"/>
          </p:nvPr>
        </p:nvSpPr>
        <p:spPr>
          <a:xfrm>
            <a:off x="457200" y="1268760"/>
            <a:ext cx="8229600" cy="5589239"/>
          </a:xfrm>
        </p:spPr>
        <p:txBody>
          <a:bodyPr>
            <a:noAutofit/>
          </a:bodyPr>
          <a:lstStyle/>
          <a:p>
            <a:pPr marL="0" indent="0">
              <a:buNone/>
            </a:pPr>
            <a:endParaRPr lang="en-US" sz="2800" dirty="0"/>
          </a:p>
          <a:p>
            <a:r>
              <a:rPr lang="en-US" sz="2800" dirty="0"/>
              <a:t>Increase the number of technical high schools; Strengthen Schools of Skills</a:t>
            </a:r>
          </a:p>
          <a:p>
            <a:r>
              <a:rPr lang="en-US" sz="2800" dirty="0"/>
              <a:t>Upgrade  and modernize workshops and laboratories; Establish Centres of Specialisation</a:t>
            </a:r>
          </a:p>
          <a:p>
            <a:r>
              <a:rPr lang="en-US" sz="2800" dirty="0"/>
              <a:t>Provisioning of tools, machinery and equipment </a:t>
            </a:r>
          </a:p>
          <a:p>
            <a:r>
              <a:rPr lang="en-US" sz="2800" dirty="0"/>
              <a:t> Create provincial technical education hubs.</a:t>
            </a:r>
          </a:p>
          <a:p>
            <a:r>
              <a:rPr lang="en-US" sz="2800" dirty="0"/>
              <a:t>Reconfiguration of the MST Grant </a:t>
            </a:r>
          </a:p>
          <a:p>
            <a:r>
              <a:rPr lang="en-US" sz="2800" dirty="0"/>
              <a:t>Ensure learners graduate with multi-certifications (NSC/National Certificate + accredited industry-based qualifications</a:t>
            </a:r>
          </a:p>
          <a:p>
            <a:r>
              <a:rPr lang="en-US" sz="2800" dirty="0"/>
              <a:t>Provide work-integrated learning pathways, enabling direct employment, entrepreneurship, or further study.</a:t>
            </a:r>
          </a:p>
          <a:p>
            <a:endParaRPr lang="en-US" sz="2800" dirty="0"/>
          </a:p>
        </p:txBody>
      </p:sp>
    </p:spTree>
    <p:extLst>
      <p:ext uri="{BB962C8B-B14F-4D97-AF65-F5344CB8AC3E}">
        <p14:creationId xmlns:p14="http://schemas.microsoft.com/office/powerpoint/2010/main" val="170711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6B1AA-06FE-F836-9E83-F055829DD5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748EC2-488D-7E25-E0D3-3531AE420D6D}"/>
              </a:ext>
            </a:extLst>
          </p:cNvPr>
          <p:cNvSpPr>
            <a:spLocks noGrp="1"/>
          </p:cNvSpPr>
          <p:nvPr>
            <p:ph type="title"/>
          </p:nvPr>
        </p:nvSpPr>
        <p:spPr>
          <a:xfrm>
            <a:off x="457200" y="274639"/>
            <a:ext cx="8229600" cy="850105"/>
          </a:xfrm>
        </p:spPr>
        <p:txBody>
          <a:bodyPr>
            <a:normAutofit fontScale="90000"/>
          </a:bodyPr>
          <a:lstStyle/>
          <a:p>
            <a:r>
              <a:rPr lang="en-US" dirty="0"/>
              <a:t>Expansion  Technical High Schools and Schools of Skills</a:t>
            </a:r>
          </a:p>
        </p:txBody>
      </p:sp>
      <p:sp>
        <p:nvSpPr>
          <p:cNvPr id="3" name="Content Placeholder 2">
            <a:extLst>
              <a:ext uri="{FF2B5EF4-FFF2-40B4-BE49-F238E27FC236}">
                <a16:creationId xmlns:a16="http://schemas.microsoft.com/office/drawing/2014/main" id="{73491C49-9E5F-A45E-39CC-0F9080E61FCB}"/>
              </a:ext>
            </a:extLst>
          </p:cNvPr>
          <p:cNvSpPr>
            <a:spLocks noGrp="1"/>
          </p:cNvSpPr>
          <p:nvPr>
            <p:ph idx="1"/>
          </p:nvPr>
        </p:nvSpPr>
        <p:spPr>
          <a:xfrm>
            <a:off x="457200" y="1268760"/>
            <a:ext cx="8229600" cy="5472607"/>
          </a:xfrm>
        </p:spPr>
        <p:txBody>
          <a:bodyPr>
            <a:noAutofit/>
          </a:bodyPr>
          <a:lstStyle/>
          <a:p>
            <a:r>
              <a:rPr lang="en-US" sz="2800" dirty="0"/>
              <a:t>Strengthen Mathematics, Science and Technology (Sciences, Mathematics, Engineering Graphics and Design </a:t>
            </a:r>
            <a:r>
              <a:rPr lang="en-US" sz="2800" dirty="0" err="1"/>
              <a:t>Etc</a:t>
            </a:r>
            <a:r>
              <a:rPr lang="en-US" sz="2800" dirty="0"/>
              <a:t>)</a:t>
            </a:r>
          </a:p>
          <a:p>
            <a:r>
              <a:rPr lang="en-US" sz="2800" dirty="0"/>
              <a:t>Inclusivity: Expansion of subjects, especially in rural and township schools, and  increase participation by Female learners </a:t>
            </a:r>
          </a:p>
          <a:p>
            <a:r>
              <a:rPr lang="en-US" sz="2800" dirty="0"/>
              <a:t> Promotion of entrepreneurship: infusing  the subjects in the process of </a:t>
            </a:r>
            <a:r>
              <a:rPr lang="en-US" sz="2800" dirty="0" err="1"/>
              <a:t>modernising</a:t>
            </a:r>
            <a:r>
              <a:rPr lang="en-US" sz="2800" dirty="0"/>
              <a:t> and strengthening them  (Equipping learners with an entrepreneurship mindset, financial literacy and innovation </a:t>
            </a:r>
            <a:r>
              <a:rPr lang="en-US" sz="2800" dirty="0" err="1"/>
              <a:t>etc</a:t>
            </a:r>
            <a:endParaRPr lang="en-US" sz="2800" dirty="0"/>
          </a:p>
        </p:txBody>
      </p:sp>
    </p:spTree>
    <p:extLst>
      <p:ext uri="{BB962C8B-B14F-4D97-AF65-F5344CB8AC3E}">
        <p14:creationId xmlns:p14="http://schemas.microsoft.com/office/powerpoint/2010/main" val="2892307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4F50D-B66F-4E2B-2FFF-E23E75939C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C1B2A9-3F9E-CD6C-04F0-0EA05E248938}"/>
              </a:ext>
            </a:extLst>
          </p:cNvPr>
          <p:cNvSpPr>
            <a:spLocks noGrp="1"/>
          </p:cNvSpPr>
          <p:nvPr>
            <p:ph type="title"/>
          </p:nvPr>
        </p:nvSpPr>
        <p:spPr>
          <a:xfrm>
            <a:off x="457200" y="274639"/>
            <a:ext cx="8229600" cy="850105"/>
          </a:xfrm>
        </p:spPr>
        <p:txBody>
          <a:bodyPr>
            <a:normAutofit fontScale="90000"/>
          </a:bodyPr>
          <a:lstStyle/>
          <a:p>
            <a:r>
              <a:rPr lang="en-US" dirty="0"/>
              <a:t>Expansion  Technical High Schools and Schools of Skills</a:t>
            </a:r>
          </a:p>
        </p:txBody>
      </p:sp>
      <p:sp>
        <p:nvSpPr>
          <p:cNvPr id="3" name="Content Placeholder 2">
            <a:extLst>
              <a:ext uri="{FF2B5EF4-FFF2-40B4-BE49-F238E27FC236}">
                <a16:creationId xmlns:a16="http://schemas.microsoft.com/office/drawing/2014/main" id="{13C40D88-D18D-E6A1-69E4-9F95D83690FF}"/>
              </a:ext>
            </a:extLst>
          </p:cNvPr>
          <p:cNvSpPr>
            <a:spLocks noGrp="1"/>
          </p:cNvSpPr>
          <p:nvPr>
            <p:ph idx="1"/>
          </p:nvPr>
        </p:nvSpPr>
        <p:spPr>
          <a:xfrm>
            <a:off x="457200" y="1268760"/>
            <a:ext cx="8229600" cy="5472607"/>
          </a:xfrm>
        </p:spPr>
        <p:txBody>
          <a:bodyPr>
            <a:noAutofit/>
          </a:bodyPr>
          <a:lstStyle/>
          <a:p>
            <a:r>
              <a:rPr lang="en-US" sz="2800" b="1" dirty="0"/>
              <a:t>Teachers are central to successful implementation. Without skilled teachers, vocational transformation cannot succeed</a:t>
            </a:r>
            <a:r>
              <a:rPr lang="en-US" sz="2800" dirty="0"/>
              <a:t>. Develop Teachers for Technical and Vocational Education(Industry experience; Digital competencies; Knowledge of emerging technologies; Expertise in competency-based learning in collaboration with the Department of Basic Education; Universities; TVET Colleges; The Quality Council for Trades and Occupations; South African Council for Educators</a:t>
            </a:r>
          </a:p>
          <a:p>
            <a:r>
              <a:rPr lang="en-US" sz="2800" dirty="0"/>
              <a:t>Provision of extra support for proper implementation in the form of workshop Assistants </a:t>
            </a:r>
          </a:p>
          <a:p>
            <a:endParaRPr lang="en-US" sz="2800" dirty="0"/>
          </a:p>
          <a:p>
            <a:r>
              <a:rPr lang="en-US" sz="2800" dirty="0"/>
              <a:t>.</a:t>
            </a:r>
          </a:p>
        </p:txBody>
      </p:sp>
    </p:spTree>
    <p:extLst>
      <p:ext uri="{BB962C8B-B14F-4D97-AF65-F5344CB8AC3E}">
        <p14:creationId xmlns:p14="http://schemas.microsoft.com/office/powerpoint/2010/main" val="3205661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121A1-C48E-91EF-8C95-6FA3C47081DF}"/>
              </a:ext>
            </a:extLst>
          </p:cNvPr>
          <p:cNvSpPr>
            <a:spLocks noGrp="1"/>
          </p:cNvSpPr>
          <p:nvPr>
            <p:ph type="title"/>
          </p:nvPr>
        </p:nvSpPr>
        <p:spPr/>
        <p:txBody>
          <a:bodyPr>
            <a:normAutofit fontScale="90000"/>
          </a:bodyPr>
          <a:lstStyle/>
          <a:p>
            <a:r>
              <a:rPr lang="en-US" dirty="0"/>
              <a:t>Strategies to make Technical subjects the subject of choice </a:t>
            </a:r>
          </a:p>
        </p:txBody>
      </p:sp>
      <p:sp>
        <p:nvSpPr>
          <p:cNvPr id="3" name="Content Placeholder 2">
            <a:extLst>
              <a:ext uri="{FF2B5EF4-FFF2-40B4-BE49-F238E27FC236}">
                <a16:creationId xmlns:a16="http://schemas.microsoft.com/office/drawing/2014/main" id="{E9EDF883-5378-818C-E87D-A2D375D926F1}"/>
              </a:ext>
            </a:extLst>
          </p:cNvPr>
          <p:cNvSpPr>
            <a:spLocks noGrp="1"/>
          </p:cNvSpPr>
          <p:nvPr>
            <p:ph idx="1"/>
          </p:nvPr>
        </p:nvSpPr>
        <p:spPr/>
        <p:txBody>
          <a:bodyPr>
            <a:normAutofit fontScale="92500"/>
          </a:bodyPr>
          <a:lstStyle/>
          <a:p>
            <a:r>
              <a:rPr lang="en-US" dirty="0"/>
              <a:t>A seamless pipeline between schools and TVET colleges is essential to strengthen vocational </a:t>
            </a:r>
            <a:r>
              <a:rPr lang="en-US" dirty="0" err="1"/>
              <a:t>progressionEnsure</a:t>
            </a:r>
            <a:r>
              <a:rPr lang="en-US" dirty="0"/>
              <a:t> smooth progression from:</a:t>
            </a:r>
          </a:p>
          <a:p>
            <a:r>
              <a:rPr lang="en-US" b="1" dirty="0"/>
              <a:t>School → TVET College → Apprenticeship → Artisan Qualification → Employment/Entrepreneurship → University of Technology</a:t>
            </a:r>
          </a:p>
          <a:p>
            <a:r>
              <a:rPr lang="en-US" b="1" dirty="0"/>
              <a:t>Role modeling </a:t>
            </a:r>
          </a:p>
          <a:p>
            <a:r>
              <a:rPr lang="en-US" b="1" dirty="0"/>
              <a:t>Bursaries and scholarships Vouchers </a:t>
            </a:r>
            <a:r>
              <a:rPr lang="en-US" b="1" dirty="0" err="1"/>
              <a:t>etc</a:t>
            </a:r>
            <a:r>
              <a:rPr lang="en-US" b="1" dirty="0"/>
              <a:t> </a:t>
            </a:r>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3721015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BC94C-8094-EDD1-8896-2C7565AF7721}"/>
              </a:ext>
            </a:extLst>
          </p:cNvPr>
          <p:cNvSpPr>
            <a:spLocks noGrp="1"/>
          </p:cNvSpPr>
          <p:nvPr>
            <p:ph type="title"/>
          </p:nvPr>
        </p:nvSpPr>
        <p:spPr/>
        <p:txBody>
          <a:bodyPr>
            <a:normAutofit fontScale="90000"/>
          </a:bodyPr>
          <a:lstStyle/>
          <a:p>
            <a:r>
              <a:rPr lang="en-US" b="1" dirty="0"/>
              <a:t> Risks and Constraints</a:t>
            </a:r>
            <a:br>
              <a:rPr lang="en-US" b="1" dirty="0"/>
            </a:br>
            <a:endParaRPr lang="en-US" dirty="0"/>
          </a:p>
        </p:txBody>
      </p:sp>
      <p:sp>
        <p:nvSpPr>
          <p:cNvPr id="3" name="Content Placeholder 2">
            <a:extLst>
              <a:ext uri="{FF2B5EF4-FFF2-40B4-BE49-F238E27FC236}">
                <a16:creationId xmlns:a16="http://schemas.microsoft.com/office/drawing/2014/main" id="{B00A87AA-178D-7BAC-F844-669AD538BBD9}"/>
              </a:ext>
            </a:extLst>
          </p:cNvPr>
          <p:cNvSpPr>
            <a:spLocks noGrp="1"/>
          </p:cNvSpPr>
          <p:nvPr>
            <p:ph idx="1"/>
          </p:nvPr>
        </p:nvSpPr>
        <p:spPr/>
        <p:txBody>
          <a:bodyPr/>
          <a:lstStyle/>
          <a:p>
            <a:r>
              <a:rPr lang="en-US" sz="2800"/>
              <a:t>Unequal </a:t>
            </a:r>
            <a:r>
              <a:rPr lang="en-US" sz="2800" dirty="0"/>
              <a:t>school capacity(</a:t>
            </a:r>
            <a:r>
              <a:rPr lang="en-US" sz="2800" dirty="0" err="1"/>
              <a:t>resources:Iphysical</a:t>
            </a:r>
            <a:r>
              <a:rPr lang="en-US" sz="2800" dirty="0"/>
              <a:t> and Human </a:t>
            </a:r>
          </a:p>
          <a:p>
            <a:r>
              <a:rPr lang="en-US" sz="2800" dirty="0"/>
              <a:t>Funding limitations </a:t>
            </a:r>
          </a:p>
          <a:p>
            <a:r>
              <a:rPr lang="en-US" sz="2800" dirty="0"/>
              <a:t>Resistance to change (Change management</a:t>
            </a:r>
          </a:p>
          <a:p>
            <a:r>
              <a:rPr lang="en-US" sz="2800" dirty="0"/>
              <a:t>Urban-rural disparities(implementation Challenges )</a:t>
            </a:r>
          </a:p>
          <a:p>
            <a:endParaRPr lang="en-US" dirty="0"/>
          </a:p>
        </p:txBody>
      </p:sp>
    </p:spTree>
    <p:extLst>
      <p:ext uri="{BB962C8B-B14F-4D97-AF65-F5344CB8AC3E}">
        <p14:creationId xmlns:p14="http://schemas.microsoft.com/office/powerpoint/2010/main" val="33691897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4C773-103F-C685-4592-B5534FD936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61D437-3B06-53C4-2888-DCC3D890B449}"/>
              </a:ext>
            </a:extLst>
          </p:cNvPr>
          <p:cNvSpPr>
            <a:spLocks noGrp="1"/>
          </p:cNvSpPr>
          <p:nvPr>
            <p:ph type="title"/>
          </p:nvPr>
        </p:nvSpPr>
        <p:spPr/>
        <p:txBody>
          <a:bodyPr>
            <a:normAutofit/>
          </a:bodyPr>
          <a:lstStyle/>
          <a:p>
            <a:r>
              <a:rPr lang="en-US" dirty="0"/>
              <a:t>Partnerships  and benefits </a:t>
            </a:r>
          </a:p>
        </p:txBody>
      </p:sp>
      <p:sp>
        <p:nvSpPr>
          <p:cNvPr id="3" name="Content Placeholder 2">
            <a:extLst>
              <a:ext uri="{FF2B5EF4-FFF2-40B4-BE49-F238E27FC236}">
                <a16:creationId xmlns:a16="http://schemas.microsoft.com/office/drawing/2014/main" id="{E342A6D5-B07A-4AE0-11AC-9BB86DA05867}"/>
              </a:ext>
            </a:extLst>
          </p:cNvPr>
          <p:cNvSpPr>
            <a:spLocks noGrp="1"/>
          </p:cNvSpPr>
          <p:nvPr>
            <p:ph idx="1"/>
          </p:nvPr>
        </p:nvSpPr>
        <p:spPr>
          <a:xfrm>
            <a:off x="457200" y="1052737"/>
            <a:ext cx="8229600" cy="5688632"/>
          </a:xfrm>
        </p:spPr>
        <p:txBody>
          <a:bodyPr/>
          <a:lstStyle/>
          <a:p>
            <a:r>
              <a:rPr lang="en-US" sz="2800" dirty="0"/>
              <a:t>No education system can succeed in isolation from industry. Partnerships(Public and Private )</a:t>
            </a:r>
          </a:p>
          <a:p>
            <a:pPr marL="0" indent="0">
              <a:buNone/>
            </a:pPr>
            <a:r>
              <a:rPr lang="en-US" sz="2800" dirty="0"/>
              <a:t> </a:t>
            </a:r>
          </a:p>
        </p:txBody>
      </p:sp>
      <p:graphicFrame>
        <p:nvGraphicFramePr>
          <p:cNvPr id="4" name="Table 3">
            <a:extLst>
              <a:ext uri="{FF2B5EF4-FFF2-40B4-BE49-F238E27FC236}">
                <a16:creationId xmlns:a16="http://schemas.microsoft.com/office/drawing/2014/main" id="{D2F59F39-0CD1-4DA3-23CF-4E0F559B33DF}"/>
              </a:ext>
            </a:extLst>
          </p:cNvPr>
          <p:cNvGraphicFramePr>
            <a:graphicFrameLocks noGrp="1"/>
          </p:cNvGraphicFramePr>
          <p:nvPr>
            <p:extLst>
              <p:ext uri="{D42A27DB-BD31-4B8C-83A1-F6EECF244321}">
                <p14:modId xmlns:p14="http://schemas.microsoft.com/office/powerpoint/2010/main" val="2440167550"/>
              </p:ext>
            </p:extLst>
          </p:nvPr>
        </p:nvGraphicFramePr>
        <p:xfrm>
          <a:off x="323528" y="2132856"/>
          <a:ext cx="8363272" cy="4417828"/>
        </p:xfrm>
        <a:graphic>
          <a:graphicData uri="http://schemas.openxmlformats.org/drawingml/2006/table">
            <a:tbl>
              <a:tblPr firstRow="1" bandRow="1">
                <a:tableStyleId>{93296810-A885-4BE3-A3E7-6D5BEEA58F35}</a:tableStyleId>
              </a:tblPr>
              <a:tblGrid>
                <a:gridCol w="4181636">
                  <a:extLst>
                    <a:ext uri="{9D8B030D-6E8A-4147-A177-3AD203B41FA5}">
                      <a16:colId xmlns:a16="http://schemas.microsoft.com/office/drawing/2014/main" val="1358450664"/>
                    </a:ext>
                  </a:extLst>
                </a:gridCol>
                <a:gridCol w="4181636">
                  <a:extLst>
                    <a:ext uri="{9D8B030D-6E8A-4147-A177-3AD203B41FA5}">
                      <a16:colId xmlns:a16="http://schemas.microsoft.com/office/drawing/2014/main" val="3554394941"/>
                    </a:ext>
                  </a:extLst>
                </a:gridCol>
              </a:tblGrid>
              <a:tr h="1339348">
                <a:tc>
                  <a:txBody>
                    <a:bodyPr/>
                    <a:lstStyle/>
                    <a:p>
                      <a:r>
                        <a:rPr lang="en-US" sz="2800" dirty="0">
                          <a:solidFill>
                            <a:schemeClr val="tx1"/>
                          </a:solidFill>
                        </a:rPr>
                        <a:t>Strategic partners </a:t>
                      </a:r>
                    </a:p>
                  </a:txBody>
                  <a:tcPr/>
                </a:tc>
                <a:tc>
                  <a:txBody>
                    <a:bodyPr/>
                    <a:lstStyle/>
                    <a:p>
                      <a:r>
                        <a:rPr lang="en-US" sz="2800" dirty="0">
                          <a:solidFill>
                            <a:schemeClr val="tx1"/>
                          </a:solidFill>
                        </a:rPr>
                        <a:t>Workplace exposure</a:t>
                      </a:r>
                    </a:p>
                  </a:txBody>
                  <a:tcPr/>
                </a:tc>
                <a:extLst>
                  <a:ext uri="{0D108BD9-81ED-4DB2-BD59-A6C34878D82A}">
                    <a16:rowId xmlns:a16="http://schemas.microsoft.com/office/drawing/2014/main" val="799827749"/>
                  </a:ext>
                </a:extLst>
              </a:tr>
              <a:tr h="2765104">
                <a:tc>
                  <a:txBody>
                    <a:bodyPr/>
                    <a:lstStyle/>
                    <a:p>
                      <a:r>
                        <a:rPr lang="en-US" sz="2800" dirty="0"/>
                        <a:t>Industry TVET Colleges SETAs Municipalities Private Sector Universities</a:t>
                      </a:r>
                    </a:p>
                    <a:p>
                      <a:r>
                        <a:rPr lang="en-US" sz="2800" dirty="0"/>
                        <a:t>Community </a:t>
                      </a:r>
                      <a:r>
                        <a:rPr lang="en-US" sz="2800" dirty="0" err="1"/>
                        <a:t>Organisations</a:t>
                      </a:r>
                      <a:endParaRPr lang="en-US" sz="2800" dirty="0"/>
                    </a:p>
                    <a:p>
                      <a:r>
                        <a:rPr lang="en-US" sz="2800" dirty="0"/>
                        <a:t>Neighboring schools </a:t>
                      </a:r>
                    </a:p>
                  </a:txBody>
                  <a:tcPr/>
                </a:tc>
                <a:tc>
                  <a:txBody>
                    <a:bodyPr/>
                    <a:lstStyle/>
                    <a:p>
                      <a:r>
                        <a:rPr lang="en-US" sz="2800" dirty="0"/>
                        <a:t>Apprenticeships Equipment support </a:t>
                      </a:r>
                    </a:p>
                    <a:p>
                      <a:r>
                        <a:rPr lang="en-US" sz="2800" dirty="0"/>
                        <a:t>Teacher development Career guidance</a:t>
                      </a:r>
                    </a:p>
                    <a:p>
                      <a:r>
                        <a:rPr lang="en-US" sz="2800" dirty="0"/>
                        <a:t>Career guidance</a:t>
                      </a:r>
                    </a:p>
                    <a:p>
                      <a:r>
                        <a:rPr lang="en-US" sz="2800" dirty="0"/>
                        <a:t>Shared resources (Infrastructure and Human)</a:t>
                      </a:r>
                    </a:p>
                  </a:txBody>
                  <a:tcPr/>
                </a:tc>
                <a:extLst>
                  <a:ext uri="{0D108BD9-81ED-4DB2-BD59-A6C34878D82A}">
                    <a16:rowId xmlns:a16="http://schemas.microsoft.com/office/drawing/2014/main" val="1719315523"/>
                  </a:ext>
                </a:extLst>
              </a:tr>
            </a:tbl>
          </a:graphicData>
        </a:graphic>
      </p:graphicFrame>
    </p:spTree>
    <p:extLst>
      <p:ext uri="{BB962C8B-B14F-4D97-AF65-F5344CB8AC3E}">
        <p14:creationId xmlns:p14="http://schemas.microsoft.com/office/powerpoint/2010/main" val="15280583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C962A-DD28-6A89-9C09-6AA57B24AD56}"/>
              </a:ext>
            </a:extLst>
          </p:cNvPr>
          <p:cNvSpPr>
            <a:spLocks noGrp="1"/>
          </p:cNvSpPr>
          <p:nvPr>
            <p:ph type="title"/>
          </p:nvPr>
        </p:nvSpPr>
        <p:spPr/>
        <p:txBody>
          <a:bodyPr>
            <a:normAutofit/>
          </a:bodyPr>
          <a:lstStyle/>
          <a:p>
            <a:r>
              <a:rPr lang="en-US" dirty="0"/>
              <a:t>Partnerships  and benefits </a:t>
            </a:r>
          </a:p>
        </p:txBody>
      </p:sp>
      <p:sp>
        <p:nvSpPr>
          <p:cNvPr id="3" name="Content Placeholder 2">
            <a:extLst>
              <a:ext uri="{FF2B5EF4-FFF2-40B4-BE49-F238E27FC236}">
                <a16:creationId xmlns:a16="http://schemas.microsoft.com/office/drawing/2014/main" id="{D1439E5F-2E8B-35DC-3F72-372D375202A1}"/>
              </a:ext>
            </a:extLst>
          </p:cNvPr>
          <p:cNvSpPr>
            <a:spLocks noGrp="1"/>
          </p:cNvSpPr>
          <p:nvPr>
            <p:ph idx="1"/>
          </p:nvPr>
        </p:nvSpPr>
        <p:spPr>
          <a:xfrm>
            <a:off x="457200" y="1124745"/>
            <a:ext cx="8229600" cy="5616624"/>
          </a:xfrm>
        </p:spPr>
        <p:txBody>
          <a:bodyPr>
            <a:normAutofit lnSpcReduction="10000"/>
          </a:bodyPr>
          <a:lstStyle/>
          <a:p>
            <a:r>
              <a:rPr lang="en-US" sz="2800" dirty="0"/>
              <a:t> MOU ’SASOL Foundation and Kagiso Trust </a:t>
            </a:r>
          </a:p>
          <a:p>
            <a:r>
              <a:rPr lang="en-US" sz="2800" dirty="0"/>
              <a:t>For the training and development of technical teachers, including the Annual Technical Educators Conference.</a:t>
            </a:r>
          </a:p>
          <a:p>
            <a:r>
              <a:rPr lang="en-US" sz="2800" dirty="0"/>
              <a:t>Development of state-owned textbooks, deployment of mobile science labs to </a:t>
            </a:r>
            <a:r>
              <a:rPr lang="en-US" sz="2800" dirty="0" err="1"/>
              <a:t>schools,teahcers</a:t>
            </a:r>
            <a:r>
              <a:rPr lang="en-US" sz="2800" dirty="0"/>
              <a:t> and learners’ practical skills competition </a:t>
            </a:r>
          </a:p>
          <a:p>
            <a:r>
              <a:rPr lang="en-US" sz="2800" dirty="0"/>
              <a:t> SETAs’ collaboration, Private sector partnerships, Local business engagement, Sector-based skills pipelines</a:t>
            </a:r>
          </a:p>
          <a:p>
            <a:r>
              <a:rPr lang="en-US" sz="2800" dirty="0"/>
              <a:t>Provision of bursaries and Scholarships to learners </a:t>
            </a:r>
          </a:p>
          <a:p>
            <a:r>
              <a:rPr lang="en-US" sz="2800" dirty="0"/>
              <a:t>Training of Laboratory and workshop Assistants </a:t>
            </a:r>
          </a:p>
          <a:p>
            <a:r>
              <a:rPr lang="en-US" sz="2800" dirty="0"/>
              <a:t>Development of Coding and Robotics Curriculum</a:t>
            </a:r>
          </a:p>
        </p:txBody>
      </p:sp>
    </p:spTree>
    <p:extLst>
      <p:ext uri="{BB962C8B-B14F-4D97-AF65-F5344CB8AC3E}">
        <p14:creationId xmlns:p14="http://schemas.microsoft.com/office/powerpoint/2010/main" val="28890559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3CBA9-0D1C-4A9C-AAE2-2FD56DB8954F}"/>
              </a:ext>
            </a:extLst>
          </p:cNvPr>
          <p:cNvSpPr>
            <a:spLocks noGrp="1"/>
          </p:cNvSpPr>
          <p:nvPr>
            <p:ph type="title"/>
          </p:nvPr>
        </p:nvSpPr>
        <p:spPr>
          <a:xfrm>
            <a:off x="0" y="44625"/>
            <a:ext cx="8686800" cy="936104"/>
          </a:xfrm>
        </p:spPr>
        <p:txBody>
          <a:bodyPr>
            <a:noAutofit/>
          </a:bodyPr>
          <a:lstStyle/>
          <a:p>
            <a:r>
              <a:rPr lang="en-US" sz="3600" dirty="0"/>
              <a:t>Vision for 2035</a:t>
            </a:r>
            <a:endParaRPr lang="en-ZA" sz="3600" b="1" dirty="0">
              <a:solidFill>
                <a:schemeClr val="accent2">
                  <a:lumMod val="50000"/>
                </a:schemeClr>
              </a:solidFill>
            </a:endParaRPr>
          </a:p>
        </p:txBody>
      </p:sp>
      <p:sp>
        <p:nvSpPr>
          <p:cNvPr id="3" name="Content Placeholder 2">
            <a:extLst>
              <a:ext uri="{FF2B5EF4-FFF2-40B4-BE49-F238E27FC236}">
                <a16:creationId xmlns:a16="http://schemas.microsoft.com/office/drawing/2014/main" id="{243C9DE7-4E08-4803-8E5F-3B92D65D2686}"/>
              </a:ext>
            </a:extLst>
          </p:cNvPr>
          <p:cNvSpPr>
            <a:spLocks noGrp="1"/>
          </p:cNvSpPr>
          <p:nvPr>
            <p:ph idx="1"/>
          </p:nvPr>
        </p:nvSpPr>
        <p:spPr>
          <a:xfrm>
            <a:off x="179512" y="764704"/>
            <a:ext cx="8784976" cy="5256584"/>
          </a:xfrm>
        </p:spPr>
        <p:txBody>
          <a:bodyPr>
            <a:noAutofit/>
          </a:bodyPr>
          <a:lstStyle/>
          <a:p>
            <a:r>
              <a:rPr lang="en-US" sz="2800" dirty="0"/>
              <a:t>By 2035, South African schools should produce learners who are:</a:t>
            </a:r>
          </a:p>
          <a:p>
            <a:r>
              <a:rPr lang="en-US" sz="2800" dirty="0"/>
              <a:t>Digitally literate; </a:t>
            </a:r>
          </a:p>
          <a:p>
            <a:r>
              <a:rPr lang="en-US" sz="2800" dirty="0"/>
              <a:t>Technically skilled; </a:t>
            </a:r>
          </a:p>
          <a:p>
            <a:r>
              <a:rPr lang="en-US" sz="2800" dirty="0"/>
              <a:t>Entrepreneurial; </a:t>
            </a:r>
          </a:p>
          <a:p>
            <a:r>
              <a:rPr lang="en-US" sz="2800" dirty="0"/>
              <a:t>Employable; </a:t>
            </a:r>
          </a:p>
          <a:p>
            <a:r>
              <a:rPr lang="en-US" sz="2800" dirty="0"/>
              <a:t>Capable of lifelong learning; and </a:t>
            </a:r>
          </a:p>
          <a:p>
            <a:r>
              <a:rPr lang="en-US" sz="2800" dirty="0"/>
              <a:t>Prepared for occupations that do not yet exist.</a:t>
            </a:r>
          </a:p>
          <a:p>
            <a:pPr marL="0" indent="0" algn="just">
              <a:buNone/>
            </a:pPr>
            <a:r>
              <a:rPr lang="en-US" sz="2800" dirty="0"/>
              <a:t>Technical and vocational education should no longer be viewed as an alternative for those who cannot succeed academically, but as an </a:t>
            </a:r>
            <a:r>
              <a:rPr lang="en-US" sz="2800" b="1" dirty="0"/>
              <a:t>equal and prestigious pathway that drives industrialisation, economic growth and social development in South Africa</a:t>
            </a:r>
            <a:r>
              <a:rPr lang="en-US" sz="2800" dirty="0"/>
              <a:t>.</a:t>
            </a:r>
            <a:endParaRPr lang="en-ZA" sz="2800" b="1" dirty="0"/>
          </a:p>
        </p:txBody>
      </p:sp>
    </p:spTree>
    <p:extLst>
      <p:ext uri="{BB962C8B-B14F-4D97-AF65-F5344CB8AC3E}">
        <p14:creationId xmlns:p14="http://schemas.microsoft.com/office/powerpoint/2010/main" val="2129916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EDB8B-236E-CA7E-D218-3FA79F7F18BE}"/>
              </a:ext>
            </a:extLst>
          </p:cNvPr>
          <p:cNvSpPr>
            <a:spLocks noGrp="1"/>
          </p:cNvSpPr>
          <p:nvPr>
            <p:ph type="title"/>
          </p:nvPr>
        </p:nvSpPr>
        <p:spPr>
          <a:xfrm>
            <a:off x="457200" y="274639"/>
            <a:ext cx="8229600" cy="706089"/>
          </a:xfrm>
        </p:spPr>
        <p:txBody>
          <a:bodyPr>
            <a:normAutofit fontScale="90000"/>
          </a:bodyPr>
          <a:lstStyle/>
          <a:p>
            <a:r>
              <a:rPr lang="en-US" dirty="0"/>
              <a:t>In conclusion </a:t>
            </a:r>
          </a:p>
        </p:txBody>
      </p:sp>
      <p:sp>
        <p:nvSpPr>
          <p:cNvPr id="3" name="Content Placeholder 2">
            <a:extLst>
              <a:ext uri="{FF2B5EF4-FFF2-40B4-BE49-F238E27FC236}">
                <a16:creationId xmlns:a16="http://schemas.microsoft.com/office/drawing/2014/main" id="{F7F41A1E-56B3-D270-26FB-2CD192189CEB}"/>
              </a:ext>
            </a:extLst>
          </p:cNvPr>
          <p:cNvSpPr>
            <a:spLocks noGrp="1"/>
          </p:cNvSpPr>
          <p:nvPr>
            <p:ph idx="1"/>
          </p:nvPr>
        </p:nvSpPr>
        <p:spPr>
          <a:xfrm>
            <a:off x="457200" y="1124745"/>
            <a:ext cx="8229600" cy="5458616"/>
          </a:xfrm>
        </p:spPr>
        <p:txBody>
          <a:bodyPr>
            <a:normAutofit/>
          </a:bodyPr>
          <a:lstStyle/>
          <a:p>
            <a:r>
              <a:rPr lang="en-US" sz="2800" dirty="0"/>
              <a:t>The future economy will not be built solely by those who hold academic qualifications. It will also be built by those who can design, build, repair, innovate, create and solve real-world problems. This calls for a renewed focus on technical and vocational education as a strategic pathway for learner success, economic inclusion and national development.</a:t>
            </a:r>
          </a:p>
          <a:p>
            <a:r>
              <a:rPr lang="en-US" sz="2800" dirty="0"/>
              <a:t>Technical and vocational education is not a second choice—it is a powerful pathway to economic growth, social development and national prosperity.</a:t>
            </a:r>
          </a:p>
          <a:p>
            <a:endParaRPr lang="en-US" sz="2800" dirty="0"/>
          </a:p>
        </p:txBody>
      </p:sp>
    </p:spTree>
    <p:extLst>
      <p:ext uri="{BB962C8B-B14F-4D97-AF65-F5344CB8AC3E}">
        <p14:creationId xmlns:p14="http://schemas.microsoft.com/office/powerpoint/2010/main" val="34247537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3CBA9-0D1C-4A9C-AAE2-2FD56DB8954F}"/>
              </a:ext>
            </a:extLst>
          </p:cNvPr>
          <p:cNvSpPr>
            <a:spLocks noGrp="1"/>
          </p:cNvSpPr>
          <p:nvPr>
            <p:ph type="title"/>
          </p:nvPr>
        </p:nvSpPr>
        <p:spPr>
          <a:xfrm>
            <a:off x="457200" y="274639"/>
            <a:ext cx="8229600" cy="706089"/>
          </a:xfrm>
        </p:spPr>
        <p:txBody>
          <a:bodyPr>
            <a:normAutofit/>
          </a:bodyPr>
          <a:lstStyle/>
          <a:p>
            <a:r>
              <a:rPr lang="en-ZA" sz="3600" b="1" dirty="0">
                <a:solidFill>
                  <a:schemeClr val="accent2">
                    <a:lumMod val="50000"/>
                  </a:schemeClr>
                </a:solidFill>
              </a:rPr>
              <a:t>….. Continued</a:t>
            </a:r>
          </a:p>
        </p:txBody>
      </p:sp>
      <p:sp>
        <p:nvSpPr>
          <p:cNvPr id="3" name="Content Placeholder 2">
            <a:extLst>
              <a:ext uri="{FF2B5EF4-FFF2-40B4-BE49-F238E27FC236}">
                <a16:creationId xmlns:a16="http://schemas.microsoft.com/office/drawing/2014/main" id="{243C9DE7-4E08-4803-8E5F-3B92D65D2686}"/>
              </a:ext>
            </a:extLst>
          </p:cNvPr>
          <p:cNvSpPr>
            <a:spLocks noGrp="1"/>
          </p:cNvSpPr>
          <p:nvPr>
            <p:ph idx="1"/>
          </p:nvPr>
        </p:nvSpPr>
        <p:spPr>
          <a:xfrm>
            <a:off x="482836" y="1124744"/>
            <a:ext cx="8229600" cy="5314600"/>
          </a:xfrm>
        </p:spPr>
        <p:txBody>
          <a:bodyPr>
            <a:normAutofit/>
          </a:bodyPr>
          <a:lstStyle/>
          <a:p>
            <a:r>
              <a:rPr lang="en-US" sz="2800" dirty="0"/>
              <a:t>Ladies and gentlemen, esteemed partners, let us join hands in advancing technical and vocational education to greater heights. Together, we must build a legacy that will be remembered long after we have left the sector. Let us move beyond words and truly walk the talk</a:t>
            </a:r>
            <a:r>
              <a:rPr lang="en-US" sz="2000" dirty="0"/>
              <a:t>.</a:t>
            </a:r>
          </a:p>
          <a:p>
            <a:pPr algn="just"/>
            <a:endParaRPr lang="en-ZA" sz="2000" b="1" dirty="0"/>
          </a:p>
        </p:txBody>
      </p:sp>
    </p:spTree>
    <p:extLst>
      <p:ext uri="{BB962C8B-B14F-4D97-AF65-F5344CB8AC3E}">
        <p14:creationId xmlns:p14="http://schemas.microsoft.com/office/powerpoint/2010/main" val="3366359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5737182"/>
      </p:ext>
    </p:extLst>
  </p:cSld>
  <p:clrMapOvr>
    <a:masterClrMapping/>
  </p:clrMapOvr>
</p:sld>
</file>

<file path=ppt/theme/theme1.xml><?xml version="1.0" encoding="utf-8"?>
<a:theme xmlns:a="http://schemas.openxmlformats.org/drawingml/2006/main" name="New DBE Presentation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 Template [Read-Only]" id="{D8B40256-B17E-4BAD-84EE-DACEFB5295B2}" vid="{ACF67563-1879-4C6D-B30B-ECEB64FCD9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Presentation Template</Template>
  <TotalTime>490</TotalTime>
  <Words>1149</Words>
  <Application>Microsoft Office PowerPoint</Application>
  <PresentationFormat>On-screen Show (4:3)</PresentationFormat>
  <Paragraphs>128</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Century Gothic</vt:lpstr>
      <vt:lpstr>New DBE Presentation template</vt:lpstr>
      <vt:lpstr>The Future of Technical Education and the Role of Schools in Expanding Vocational Education in South Africa</vt:lpstr>
      <vt:lpstr>PRESENTATION OUTLINE</vt:lpstr>
      <vt:lpstr>Purpose of Presentation </vt:lpstr>
      <vt:lpstr>Introduction </vt:lpstr>
      <vt:lpstr>International Landscape andTrends that  will shape the future </vt:lpstr>
      <vt:lpstr>Building a Responsive Education System and Transistion in Education </vt:lpstr>
      <vt:lpstr>The Future of Technical Education</vt:lpstr>
      <vt:lpstr>The Strategic Role of Schools</vt:lpstr>
      <vt:lpstr>Expansion  Technical High Schools and Schools of Skills</vt:lpstr>
      <vt:lpstr>Expansion  Technical High Schools and Schools of Skills</vt:lpstr>
      <vt:lpstr>Expansion  Technical High Schools and Schools of Skills</vt:lpstr>
      <vt:lpstr>Strategies to make Technical subjects the subject of choice </vt:lpstr>
      <vt:lpstr> Risks and Constraints </vt:lpstr>
      <vt:lpstr>Partnerships  and benefits </vt:lpstr>
      <vt:lpstr>Partnerships  and benefits </vt:lpstr>
      <vt:lpstr>Vision for 2035</vt:lpstr>
      <vt:lpstr>In conclusion </vt:lpstr>
      <vt:lpstr>….. Continued</vt:lpstr>
      <vt:lpstr>PowerPoint Presentation</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Qualifications Standards Committee Meeting</dc:title>
  <dc:creator>Nduvho Ramulongo</dc:creator>
  <cp:lastModifiedBy>Letshwiti. Desiree</cp:lastModifiedBy>
  <cp:revision>165</cp:revision>
  <cp:lastPrinted>2022-08-10T08:02:14Z</cp:lastPrinted>
  <dcterms:created xsi:type="dcterms:W3CDTF">2021-04-05T16:06:42Z</dcterms:created>
  <dcterms:modified xsi:type="dcterms:W3CDTF">2026-06-18T06:49:26Z</dcterms:modified>
</cp:coreProperties>
</file>