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1" r:id="rId4"/>
    <p:sldId id="27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077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9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12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103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0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6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52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16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01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811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17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C9DA2A0A-FE42-4E7B-8CC2-84653D9D054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E8AF6C4-ABAB-4248-9FB1-6CEE6095E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1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3476-1B15-4E37-9D02-F1DE8661D9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HAZYVIEW COMPREHENSIVE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23BEC7-DE93-4F6D-AEBE-627742458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1792"/>
            <a:ext cx="9144000" cy="1309255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 Black" panose="020B0A04020102020204" pitchFamily="34" charset="0"/>
              </a:rPr>
              <a:t>PERFORMANCE REVIEW GRADE12 NOVEMBER 2025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1858F4-AD0F-4521-9472-BC8603FF2DED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3440623" y="778466"/>
            <a:ext cx="7227376" cy="25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003779-0747-4DDC-B2BA-BE132DC52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37324" y="1838973"/>
            <a:ext cx="2097039" cy="65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0" tIns="0" rIns="0" bIns="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533A0E8-3985-4C81-8AA2-FB9D88FB8B0B}"/>
              </a:ext>
            </a:extLst>
          </p:cNvPr>
          <p:cNvGrpSpPr>
            <a:grpSpLocks/>
          </p:cNvGrpSpPr>
          <p:nvPr/>
        </p:nvGrpSpPr>
        <p:grpSpPr bwMode="auto">
          <a:xfrm>
            <a:off x="2648402" y="186184"/>
            <a:ext cx="5790748" cy="1733985"/>
            <a:chOff x="1800" y="720"/>
            <a:chExt cx="8569" cy="475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6BA6C0B-D0A6-4339-885C-D7A7E3BAB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" y="2042"/>
              <a:ext cx="3872" cy="8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98A9C20-BE01-4BDA-A6FB-2F8D26BD7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8" y="2042"/>
              <a:ext cx="1959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98F56D-30E4-455E-8D71-FDB8038CE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8" y="2224"/>
              <a:ext cx="1769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1F9CE3D-3CEA-4CD2-AFD8-713FDA619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8" y="2407"/>
              <a:ext cx="159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0B6C0E-A761-4EC2-AB81-E567BB791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7" y="2407"/>
              <a:ext cx="2991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03FAC78-EE67-4D0A-AE56-F84C534DB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8" y="2590"/>
              <a:ext cx="2392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BC4347E-AF46-49EE-9D5F-16BC0532B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9" y="1326"/>
              <a:ext cx="1" cy="1"/>
            </a:xfrm>
            <a:prstGeom prst="rect">
              <a:avLst/>
            </a:prstGeom>
            <a:solidFill>
              <a:srgbClr val="CCC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05DDA2-22BF-43DE-B8F6-B5F880D07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821"/>
              <a:ext cx="1" cy="1"/>
            </a:xfrm>
            <a:prstGeom prst="rect">
              <a:avLst/>
            </a:prstGeom>
            <a:solidFill>
              <a:srgbClr val="999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B5F75D-6AA4-47BE-A545-5E55E4CD1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0" y="900"/>
              <a:ext cx="1" cy="1"/>
            </a:xfrm>
            <a:prstGeom prst="rect">
              <a:avLst/>
            </a:prstGeom>
            <a:solidFill>
              <a:srgbClr val="333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855DE83-0FB4-4FDC-9ED5-857F0FCB4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" y="2369"/>
              <a:ext cx="1761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E9068A9-C4AF-47BE-9904-001FC7572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" y="2666"/>
              <a:ext cx="2885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F044EA8-1E2B-408B-9FC0-4D05D6D79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5" y="2962"/>
              <a:ext cx="136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7F131BB-F270-4820-86D1-8E7E53356A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18" t="2846" r="26990" b="64424"/>
            <a:stretch>
              <a:fillRect/>
            </a:stretch>
          </p:blipFill>
          <p:spPr bwMode="auto">
            <a:xfrm>
              <a:off x="2700" y="720"/>
              <a:ext cx="7669" cy="47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275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D04FB-07A4-4E80-B0C3-46A19AC04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02708"/>
            <a:ext cx="12191999" cy="71437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Black" panose="020B0A04020102020204" pitchFamily="34" charset="0"/>
              </a:rPr>
              <a:t>GRADE 12 RESULTS ANALYSIS NOV 2025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EFF42532-B685-4B26-8833-145C7509A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793063"/>
              </p:ext>
            </p:extLst>
          </p:nvPr>
        </p:nvGraphicFramePr>
        <p:xfrm>
          <a:off x="0" y="627330"/>
          <a:ext cx="12468151" cy="623067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509285">
                  <a:extLst>
                    <a:ext uri="{9D8B030D-6E8A-4147-A177-3AD203B41FA5}">
                      <a16:colId xmlns:a16="http://schemas.microsoft.com/office/drawing/2014/main" val="1491221127"/>
                    </a:ext>
                  </a:extLst>
                </a:gridCol>
                <a:gridCol w="776176">
                  <a:extLst>
                    <a:ext uri="{9D8B030D-6E8A-4147-A177-3AD203B41FA5}">
                      <a16:colId xmlns:a16="http://schemas.microsoft.com/office/drawing/2014/main" val="39554977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582668875"/>
                    </a:ext>
                  </a:extLst>
                </a:gridCol>
                <a:gridCol w="648586">
                  <a:extLst>
                    <a:ext uri="{9D8B030D-6E8A-4147-A177-3AD203B41FA5}">
                      <a16:colId xmlns:a16="http://schemas.microsoft.com/office/drawing/2014/main" val="2140450283"/>
                    </a:ext>
                  </a:extLst>
                </a:gridCol>
                <a:gridCol w="733647">
                  <a:extLst>
                    <a:ext uri="{9D8B030D-6E8A-4147-A177-3AD203B41FA5}">
                      <a16:colId xmlns:a16="http://schemas.microsoft.com/office/drawing/2014/main" val="1365040917"/>
                    </a:ext>
                  </a:extLst>
                </a:gridCol>
                <a:gridCol w="733646">
                  <a:extLst>
                    <a:ext uri="{9D8B030D-6E8A-4147-A177-3AD203B41FA5}">
                      <a16:colId xmlns:a16="http://schemas.microsoft.com/office/drawing/2014/main" val="2796255556"/>
                    </a:ext>
                  </a:extLst>
                </a:gridCol>
                <a:gridCol w="861238">
                  <a:extLst>
                    <a:ext uri="{9D8B030D-6E8A-4147-A177-3AD203B41FA5}">
                      <a16:colId xmlns:a16="http://schemas.microsoft.com/office/drawing/2014/main" val="3115382303"/>
                    </a:ext>
                  </a:extLst>
                </a:gridCol>
                <a:gridCol w="669851">
                  <a:extLst>
                    <a:ext uri="{9D8B030D-6E8A-4147-A177-3AD203B41FA5}">
                      <a16:colId xmlns:a16="http://schemas.microsoft.com/office/drawing/2014/main" val="2924622813"/>
                    </a:ext>
                  </a:extLst>
                </a:gridCol>
                <a:gridCol w="616688">
                  <a:extLst>
                    <a:ext uri="{9D8B030D-6E8A-4147-A177-3AD203B41FA5}">
                      <a16:colId xmlns:a16="http://schemas.microsoft.com/office/drawing/2014/main" val="473877315"/>
                    </a:ext>
                  </a:extLst>
                </a:gridCol>
                <a:gridCol w="723015">
                  <a:extLst>
                    <a:ext uri="{9D8B030D-6E8A-4147-A177-3AD203B41FA5}">
                      <a16:colId xmlns:a16="http://schemas.microsoft.com/office/drawing/2014/main" val="1225844404"/>
                    </a:ext>
                  </a:extLst>
                </a:gridCol>
                <a:gridCol w="818707">
                  <a:extLst>
                    <a:ext uri="{9D8B030D-6E8A-4147-A177-3AD203B41FA5}">
                      <a16:colId xmlns:a16="http://schemas.microsoft.com/office/drawing/2014/main" val="1986151955"/>
                    </a:ext>
                  </a:extLst>
                </a:gridCol>
                <a:gridCol w="754912">
                  <a:extLst>
                    <a:ext uri="{9D8B030D-6E8A-4147-A177-3AD203B41FA5}">
                      <a16:colId xmlns:a16="http://schemas.microsoft.com/office/drawing/2014/main" val="135721406"/>
                    </a:ext>
                  </a:extLst>
                </a:gridCol>
                <a:gridCol w="871869">
                  <a:extLst>
                    <a:ext uri="{9D8B030D-6E8A-4147-A177-3AD203B41FA5}">
                      <a16:colId xmlns:a16="http://schemas.microsoft.com/office/drawing/2014/main" val="1501101298"/>
                    </a:ext>
                  </a:extLst>
                </a:gridCol>
                <a:gridCol w="772631">
                  <a:extLst>
                    <a:ext uri="{9D8B030D-6E8A-4147-A177-3AD203B41FA5}">
                      <a16:colId xmlns:a16="http://schemas.microsoft.com/office/drawing/2014/main" val="2849940458"/>
                    </a:ext>
                  </a:extLst>
                </a:gridCol>
              </a:tblGrid>
              <a:tr h="41897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Subject</a:t>
                      </a: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Av. Mark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Level 7</a:t>
                      </a: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No. wrote</a:t>
                      </a: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No. passed</a:t>
                      </a: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No. failed</a:t>
                      </a: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algn="ctr" fontAlgn="auto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(%)    passed</a:t>
                      </a:r>
                    </a:p>
                  </a:txBody>
                  <a:tcPr marL="6350" marR="6350" marT="6350" marB="0" anchor="b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 (%)    Failed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41929177"/>
                  </a:ext>
                </a:extLst>
              </a:tr>
              <a:tr h="80231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0 - 29.99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30 - 39.99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40 - 49.99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50 - 59.99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60 - 69.99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70 - 79.99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80 - 100</a:t>
                      </a: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487521"/>
                  </a:ext>
                </a:extLst>
              </a:tr>
              <a:tr h="31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Accounting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74.47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0 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1 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731810"/>
                  </a:ext>
                </a:extLst>
              </a:tr>
              <a:tr h="31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Civil Technology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71.41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098362"/>
                  </a:ext>
                </a:extLst>
              </a:tr>
              <a:tr h="31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CAT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63.54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 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920010"/>
                  </a:ext>
                </a:extLst>
              </a:tr>
              <a:tr h="38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Electrical Tech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67.27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57320"/>
                  </a:ext>
                </a:extLst>
              </a:tr>
              <a:tr h="31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EGD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56.93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 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6803546"/>
                  </a:ext>
                </a:extLst>
              </a:tr>
              <a:tr h="31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English FAL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65.06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2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474217"/>
                  </a:ext>
                </a:extLst>
              </a:tr>
              <a:tr h="38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Life Orientation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68.56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282847"/>
                  </a:ext>
                </a:extLst>
              </a:tr>
              <a:tr h="31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Life Sciences </a:t>
                      </a: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(Gr 12)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64.52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 0 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234001"/>
                  </a:ext>
                </a:extLst>
              </a:tr>
              <a:tr h="3185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Mathematics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53.69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98.1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1.19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743937"/>
                  </a:ext>
                </a:extLst>
              </a:tr>
              <a:tr h="38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Mechanical Tech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66.81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946107"/>
                  </a:ext>
                </a:extLst>
              </a:tr>
              <a:tr h="38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Physical Sciences (G12)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52.57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96.3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3.7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538488"/>
                  </a:ext>
                </a:extLst>
              </a:tr>
              <a:tr h="38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SiSwati HL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80.07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 0 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827566"/>
                  </a:ext>
                </a:extLst>
              </a:tr>
              <a:tr h="4433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Technical Mathematics (Gr 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75.33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 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34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highlight>
                            <a:srgbClr val="FFFF00"/>
                          </a:highlight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10457"/>
                  </a:ext>
                </a:extLst>
              </a:tr>
              <a:tr h="38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 Technical Science (G12)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64.81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 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 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31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90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852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52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33D5-636B-4D88-9E60-9822782A7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605" y="284176"/>
            <a:ext cx="10136394" cy="15087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SUMMARY OF RESULTS GRADE 12 NOVEMBER 2025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C8AD54E-51F5-403D-8288-450A72FDC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88799"/>
              </p:ext>
            </p:extLst>
          </p:nvPr>
        </p:nvGraphicFramePr>
        <p:xfrm>
          <a:off x="0" y="1933575"/>
          <a:ext cx="12192000" cy="47244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7208731">
                  <a:extLst>
                    <a:ext uri="{9D8B030D-6E8A-4147-A177-3AD203B41FA5}">
                      <a16:colId xmlns:a16="http://schemas.microsoft.com/office/drawing/2014/main" val="2589168465"/>
                    </a:ext>
                  </a:extLst>
                </a:gridCol>
                <a:gridCol w="4983269">
                  <a:extLst>
                    <a:ext uri="{9D8B030D-6E8A-4147-A177-3AD203B41FA5}">
                      <a16:colId xmlns:a16="http://schemas.microsoft.com/office/drawing/2014/main" val="2648112718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Total Learners Wrote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144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31828596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Average 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66.07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47455518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No. of Learners Passed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143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213188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% OF Learners passed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99.3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3226765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No. of Learners Failed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5906977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% OF Learners Failed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0.7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54577419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NO. OF BACHELARS PASSES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141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1294273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NO. OF DIPLOMA PASSES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4719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6868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6D6E4-DB83-4FD0-9DF3-68C6E44F63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Arial Black" panose="020B0A040201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9150206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0</TotalTime>
  <Words>420</Words>
  <Application>Microsoft Office PowerPoint</Application>
  <PresentationFormat>Widescreen</PresentationFormat>
  <Paragraphs>248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Corbel</vt:lpstr>
      <vt:lpstr>Wingdings</vt:lpstr>
      <vt:lpstr>Banded</vt:lpstr>
      <vt:lpstr>HAZYVIEW COMPREHENSIVE SCHOOL</vt:lpstr>
      <vt:lpstr>GRADE 12 RESULTS ANALYSIS NOV 2025</vt:lpstr>
      <vt:lpstr>SUMMARY OF RESULTS GRADE 12 NOVEMBER 2025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HAZYVIEW COMPREHENSIVE SCHOOL</dc:title>
  <dc:creator>MABUZA WC</dc:creator>
  <cp:lastModifiedBy>Madisha, Mohlopi (EM)</cp:lastModifiedBy>
  <cp:revision>80</cp:revision>
  <dcterms:created xsi:type="dcterms:W3CDTF">2025-07-03T09:42:05Z</dcterms:created>
  <dcterms:modified xsi:type="dcterms:W3CDTF">2026-06-18T08:05:14Z</dcterms:modified>
</cp:coreProperties>
</file>